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256" r:id="rId2"/>
    <p:sldId id="257" r:id="rId3"/>
    <p:sldId id="266" r:id="rId4"/>
    <p:sldId id="258" r:id="rId5"/>
    <p:sldId id="259" r:id="rId6"/>
    <p:sldId id="260" r:id="rId7"/>
    <p:sldId id="261" r:id="rId8"/>
    <p:sldId id="263" r:id="rId9"/>
    <p:sldId id="264" r:id="rId10"/>
    <p:sldId id="267" r:id="rId11"/>
    <p:sldId id="268" r:id="rId12"/>
    <p:sldId id="269" r:id="rId13"/>
    <p:sldId id="265" r:id="rId14"/>
    <p:sldId id="26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4" d="100"/>
          <a:sy n="94" d="100"/>
        </p:scale>
        <p:origin x="197"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4CE0A0-9325-40C8-9849-AD6334FF7D91}" type="datetimeFigureOut">
              <a:rPr lang="en-IN" smtClean="0"/>
              <a:t>16-06-2023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D66B3E-0C5F-4B75-A9EB-B818A80BC2C4}" type="slidenum">
              <a:rPr lang="en-IN" smtClean="0"/>
              <a:t>‹#›</a:t>
            </a:fld>
            <a:endParaRPr lang="en-IN"/>
          </a:p>
        </p:txBody>
      </p:sp>
    </p:spTree>
    <p:extLst>
      <p:ext uri="{BB962C8B-B14F-4D97-AF65-F5344CB8AC3E}">
        <p14:creationId xmlns:p14="http://schemas.microsoft.com/office/powerpoint/2010/main" val="32943022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6/16/2023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6/16/2023</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270D1-6650-A5CA-A9D7-35282A392947}"/>
              </a:ext>
            </a:extLst>
          </p:cNvPr>
          <p:cNvSpPr>
            <a:spLocks noGrp="1"/>
          </p:cNvSpPr>
          <p:nvPr>
            <p:ph type="ctrTitle"/>
          </p:nvPr>
        </p:nvSpPr>
        <p:spPr>
          <a:xfrm>
            <a:off x="1751012" y="163908"/>
            <a:ext cx="8689976" cy="1245907"/>
          </a:xfrm>
        </p:spPr>
        <p:txBody>
          <a:bodyPr>
            <a:normAutofit/>
          </a:bodyPr>
          <a:lstStyle/>
          <a:p>
            <a:r>
              <a:rPr lang="en-US" sz="3200" dirty="0"/>
              <a:t>The National Institute of engineering,</a:t>
            </a:r>
            <a:br>
              <a:rPr lang="en-US" sz="3200" dirty="0"/>
            </a:br>
            <a:r>
              <a:rPr lang="en-US" sz="3200" dirty="0"/>
              <a:t>Mysuru  - 570008</a:t>
            </a:r>
            <a:endParaRPr lang="en-IN" sz="3200" dirty="0"/>
          </a:p>
        </p:txBody>
      </p:sp>
      <p:sp>
        <p:nvSpPr>
          <p:cNvPr id="3" name="Subtitle 2">
            <a:extLst>
              <a:ext uri="{FF2B5EF4-FFF2-40B4-BE49-F238E27FC236}">
                <a16:creationId xmlns:a16="http://schemas.microsoft.com/office/drawing/2014/main" id="{A6ACA201-91F6-6E37-D740-E0E321106B9E}"/>
              </a:ext>
            </a:extLst>
          </p:cNvPr>
          <p:cNvSpPr>
            <a:spLocks noGrp="1"/>
          </p:cNvSpPr>
          <p:nvPr>
            <p:ph type="subTitle" idx="1"/>
          </p:nvPr>
        </p:nvSpPr>
        <p:spPr>
          <a:xfrm>
            <a:off x="1386510" y="1962918"/>
            <a:ext cx="8879280" cy="1444656"/>
          </a:xfrm>
        </p:spPr>
        <p:txBody>
          <a:bodyPr>
            <a:normAutofit/>
          </a:bodyPr>
          <a:lstStyle/>
          <a:p>
            <a:r>
              <a:rPr lang="en-US" sz="2000" dirty="0">
                <a:solidFill>
                  <a:schemeClr val="tx1">
                    <a:lumMod val="95000"/>
                    <a:lumOff val="5000"/>
                  </a:schemeClr>
                </a:solidFill>
              </a:rPr>
              <a:t>Title of the project </a:t>
            </a:r>
          </a:p>
          <a:p>
            <a:r>
              <a:rPr lang="en-US" sz="2800" dirty="0">
                <a:solidFill>
                  <a:schemeClr val="tx1">
                    <a:lumMod val="95000"/>
                    <a:lumOff val="5000"/>
                  </a:schemeClr>
                </a:solidFill>
              </a:rPr>
              <a:t>Web Application for Co-curriculum </a:t>
            </a:r>
            <a:r>
              <a:rPr lang="en-US" sz="2800" dirty="0" err="1">
                <a:solidFill>
                  <a:schemeClr val="tx1">
                    <a:lumMod val="95000"/>
                    <a:lumOff val="5000"/>
                  </a:schemeClr>
                </a:solidFill>
              </a:rPr>
              <a:t>nie</a:t>
            </a:r>
            <a:endParaRPr lang="en-US" sz="2800" dirty="0">
              <a:solidFill>
                <a:schemeClr val="tx1">
                  <a:lumMod val="95000"/>
                  <a:lumOff val="5000"/>
                </a:schemeClr>
              </a:solidFill>
            </a:endParaRPr>
          </a:p>
          <a:p>
            <a:endParaRPr lang="en-IN" dirty="0">
              <a:solidFill>
                <a:schemeClr val="tx1">
                  <a:lumMod val="95000"/>
                  <a:lumOff val="5000"/>
                </a:schemeClr>
              </a:solidFill>
            </a:endParaRPr>
          </a:p>
        </p:txBody>
      </p:sp>
      <p:sp>
        <p:nvSpPr>
          <p:cNvPr id="5" name="TextBox 4">
            <a:extLst>
              <a:ext uri="{FF2B5EF4-FFF2-40B4-BE49-F238E27FC236}">
                <a16:creationId xmlns:a16="http://schemas.microsoft.com/office/drawing/2014/main" id="{DBF49E61-832F-06D5-E12F-03E9C0C6A034}"/>
              </a:ext>
            </a:extLst>
          </p:cNvPr>
          <p:cNvSpPr txBox="1"/>
          <p:nvPr/>
        </p:nvSpPr>
        <p:spPr>
          <a:xfrm>
            <a:off x="650450" y="3813720"/>
            <a:ext cx="4760536" cy="1631216"/>
          </a:xfrm>
          <a:prstGeom prst="rect">
            <a:avLst/>
          </a:prstGeom>
          <a:noFill/>
        </p:spPr>
        <p:txBody>
          <a:bodyPr wrap="square" rtlCol="0">
            <a:spAutoFit/>
          </a:bodyPr>
          <a:lstStyle/>
          <a:p>
            <a:r>
              <a:rPr lang="en-US" sz="2000" dirty="0"/>
              <a:t>Presentation presented by  :</a:t>
            </a:r>
          </a:p>
          <a:p>
            <a:r>
              <a:rPr lang="en-US" sz="2000" dirty="0"/>
              <a:t>    </a:t>
            </a:r>
            <a:r>
              <a:rPr lang="en-US" sz="2000" dirty="0" err="1"/>
              <a:t>Anantha</a:t>
            </a:r>
            <a:r>
              <a:rPr lang="en-US" sz="2000" dirty="0"/>
              <a:t> Bharath              4NI20IS017</a:t>
            </a:r>
          </a:p>
          <a:p>
            <a:r>
              <a:rPr lang="en-US" sz="2000" dirty="0"/>
              <a:t>    Mahesh S                        4NI20IS058</a:t>
            </a:r>
          </a:p>
          <a:p>
            <a:r>
              <a:rPr lang="en-US" sz="2000" dirty="0"/>
              <a:t>    </a:t>
            </a:r>
            <a:r>
              <a:rPr lang="en-US" sz="2000" dirty="0" err="1"/>
              <a:t>Yashwanth</a:t>
            </a:r>
            <a:r>
              <a:rPr lang="en-US" sz="2000" dirty="0"/>
              <a:t> K S                 4NI20IS127</a:t>
            </a:r>
          </a:p>
          <a:p>
            <a:r>
              <a:rPr lang="en-US" sz="2000" dirty="0"/>
              <a:t>    Mohan Kumar </a:t>
            </a:r>
            <a:r>
              <a:rPr lang="en-US" sz="2000" dirty="0" err="1"/>
              <a:t>Kalmani</a:t>
            </a:r>
            <a:r>
              <a:rPr lang="en-US" sz="2000" dirty="0"/>
              <a:t>     4NI20IS064</a:t>
            </a:r>
            <a:endParaRPr lang="en-IN" sz="2000" dirty="0"/>
          </a:p>
        </p:txBody>
      </p:sp>
      <p:sp>
        <p:nvSpPr>
          <p:cNvPr id="6" name="TextBox 5">
            <a:extLst>
              <a:ext uri="{FF2B5EF4-FFF2-40B4-BE49-F238E27FC236}">
                <a16:creationId xmlns:a16="http://schemas.microsoft.com/office/drawing/2014/main" id="{FFF2CB36-8190-3992-1421-8D405B65AE86}"/>
              </a:ext>
            </a:extLst>
          </p:cNvPr>
          <p:cNvSpPr txBox="1"/>
          <p:nvPr/>
        </p:nvSpPr>
        <p:spPr>
          <a:xfrm>
            <a:off x="5826150" y="4070022"/>
            <a:ext cx="5740922" cy="769441"/>
          </a:xfrm>
          <a:prstGeom prst="rect">
            <a:avLst/>
          </a:prstGeom>
          <a:noFill/>
        </p:spPr>
        <p:txBody>
          <a:bodyPr wrap="square" rtlCol="0">
            <a:spAutoFit/>
          </a:bodyPr>
          <a:lstStyle/>
          <a:p>
            <a:r>
              <a:rPr lang="en-US" sz="2000" dirty="0"/>
              <a:t>Minor project presentation under the mentorship of </a:t>
            </a:r>
          </a:p>
          <a:p>
            <a:r>
              <a:rPr lang="en-IN" sz="2400" dirty="0"/>
              <a:t>                     </a:t>
            </a:r>
            <a:r>
              <a:rPr lang="en-IN" sz="2000" dirty="0"/>
              <a:t>Ms. Ashwini M</a:t>
            </a:r>
            <a:endParaRPr lang="en-IN" sz="2400" dirty="0"/>
          </a:p>
        </p:txBody>
      </p:sp>
    </p:spTree>
    <p:extLst>
      <p:ext uri="{BB962C8B-B14F-4D97-AF65-F5344CB8AC3E}">
        <p14:creationId xmlns:p14="http://schemas.microsoft.com/office/powerpoint/2010/main" val="438612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E8BC012D-997B-8ADD-4578-769AFADEBD03}"/>
              </a:ext>
            </a:extLst>
          </p:cNvPr>
          <p:cNvPicPr>
            <a:picLocks noChangeAspect="1"/>
          </p:cNvPicPr>
          <p:nvPr/>
        </p:nvPicPr>
        <p:blipFill>
          <a:blip r:embed="rId2"/>
          <a:stretch>
            <a:fillRect/>
          </a:stretch>
        </p:blipFill>
        <p:spPr>
          <a:xfrm>
            <a:off x="1203960" y="153784"/>
            <a:ext cx="4124498" cy="3275216"/>
          </a:xfrm>
          <a:prstGeom prst="rect">
            <a:avLst/>
          </a:prstGeom>
        </p:spPr>
      </p:pic>
      <p:pic>
        <p:nvPicPr>
          <p:cNvPr id="26" name="Picture 25">
            <a:extLst>
              <a:ext uri="{FF2B5EF4-FFF2-40B4-BE49-F238E27FC236}">
                <a16:creationId xmlns:a16="http://schemas.microsoft.com/office/drawing/2014/main" id="{F8A126E6-1E9D-DDC7-28CE-D6158806DD15}"/>
              </a:ext>
            </a:extLst>
          </p:cNvPr>
          <p:cNvPicPr>
            <a:picLocks noChangeAspect="1"/>
          </p:cNvPicPr>
          <p:nvPr/>
        </p:nvPicPr>
        <p:blipFill>
          <a:blip r:embed="rId3"/>
          <a:stretch>
            <a:fillRect/>
          </a:stretch>
        </p:blipFill>
        <p:spPr>
          <a:xfrm>
            <a:off x="6924503" y="153784"/>
            <a:ext cx="3923607" cy="3275216"/>
          </a:xfrm>
          <a:prstGeom prst="rect">
            <a:avLst/>
          </a:prstGeom>
        </p:spPr>
      </p:pic>
      <p:pic>
        <p:nvPicPr>
          <p:cNvPr id="28" name="Picture 27">
            <a:extLst>
              <a:ext uri="{FF2B5EF4-FFF2-40B4-BE49-F238E27FC236}">
                <a16:creationId xmlns:a16="http://schemas.microsoft.com/office/drawing/2014/main" id="{5A578935-EBE6-70CC-A38C-E87469BC72B9}"/>
              </a:ext>
            </a:extLst>
          </p:cNvPr>
          <p:cNvPicPr>
            <a:picLocks noChangeAspect="1"/>
          </p:cNvPicPr>
          <p:nvPr/>
        </p:nvPicPr>
        <p:blipFill>
          <a:blip r:embed="rId4"/>
          <a:stretch>
            <a:fillRect/>
          </a:stretch>
        </p:blipFill>
        <p:spPr>
          <a:xfrm>
            <a:off x="1203960" y="3589107"/>
            <a:ext cx="4124498" cy="3115109"/>
          </a:xfrm>
          <a:prstGeom prst="rect">
            <a:avLst/>
          </a:prstGeom>
        </p:spPr>
      </p:pic>
      <p:pic>
        <p:nvPicPr>
          <p:cNvPr id="30" name="Picture 29">
            <a:extLst>
              <a:ext uri="{FF2B5EF4-FFF2-40B4-BE49-F238E27FC236}">
                <a16:creationId xmlns:a16="http://schemas.microsoft.com/office/drawing/2014/main" id="{BD22C5AE-9984-2066-146B-BFF3E4A3AE80}"/>
              </a:ext>
            </a:extLst>
          </p:cNvPr>
          <p:cNvPicPr>
            <a:picLocks noChangeAspect="1"/>
          </p:cNvPicPr>
          <p:nvPr/>
        </p:nvPicPr>
        <p:blipFill>
          <a:blip r:embed="rId5"/>
          <a:stretch>
            <a:fillRect/>
          </a:stretch>
        </p:blipFill>
        <p:spPr>
          <a:xfrm>
            <a:off x="6924503" y="3589106"/>
            <a:ext cx="3923607" cy="3115109"/>
          </a:xfrm>
          <a:prstGeom prst="rect">
            <a:avLst/>
          </a:prstGeom>
        </p:spPr>
      </p:pic>
    </p:spTree>
    <p:extLst>
      <p:ext uri="{BB962C8B-B14F-4D97-AF65-F5344CB8AC3E}">
        <p14:creationId xmlns:p14="http://schemas.microsoft.com/office/powerpoint/2010/main" val="1062425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4D31DF-8024-27B5-97F1-37B5AF0CB647}"/>
              </a:ext>
            </a:extLst>
          </p:cNvPr>
          <p:cNvPicPr>
            <a:picLocks noChangeAspect="1"/>
          </p:cNvPicPr>
          <p:nvPr/>
        </p:nvPicPr>
        <p:blipFill>
          <a:blip r:embed="rId2"/>
          <a:stretch>
            <a:fillRect/>
          </a:stretch>
        </p:blipFill>
        <p:spPr>
          <a:xfrm>
            <a:off x="342900" y="1253218"/>
            <a:ext cx="4923064" cy="4351564"/>
          </a:xfrm>
          <a:prstGeom prst="rect">
            <a:avLst/>
          </a:prstGeom>
        </p:spPr>
      </p:pic>
      <p:pic>
        <p:nvPicPr>
          <p:cNvPr id="5" name="Picture 4">
            <a:extLst>
              <a:ext uri="{FF2B5EF4-FFF2-40B4-BE49-F238E27FC236}">
                <a16:creationId xmlns:a16="http://schemas.microsoft.com/office/drawing/2014/main" id="{05025846-7C24-2BD6-7451-08D180D9FFBC}"/>
              </a:ext>
            </a:extLst>
          </p:cNvPr>
          <p:cNvPicPr>
            <a:picLocks noChangeAspect="1"/>
          </p:cNvPicPr>
          <p:nvPr/>
        </p:nvPicPr>
        <p:blipFill>
          <a:blip r:embed="rId3"/>
          <a:stretch>
            <a:fillRect/>
          </a:stretch>
        </p:blipFill>
        <p:spPr>
          <a:xfrm>
            <a:off x="5478236" y="1253219"/>
            <a:ext cx="5747657" cy="4351564"/>
          </a:xfrm>
          <a:prstGeom prst="rect">
            <a:avLst/>
          </a:prstGeom>
        </p:spPr>
      </p:pic>
    </p:spTree>
    <p:extLst>
      <p:ext uri="{BB962C8B-B14F-4D97-AF65-F5344CB8AC3E}">
        <p14:creationId xmlns:p14="http://schemas.microsoft.com/office/powerpoint/2010/main" val="2144170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15456-F610-A158-C3B0-36871ED4F56C}"/>
              </a:ext>
            </a:extLst>
          </p:cNvPr>
          <p:cNvSpPr>
            <a:spLocks noGrp="1"/>
          </p:cNvSpPr>
          <p:nvPr>
            <p:ph type="title"/>
          </p:nvPr>
        </p:nvSpPr>
        <p:spPr/>
        <p:txBody>
          <a:bodyPr/>
          <a:lstStyle/>
          <a:p>
            <a:r>
              <a:rPr lang="en-US" dirty="0"/>
              <a:t>CONCLUSION AND FUTURE ENHANCEMENTS</a:t>
            </a:r>
            <a:endParaRPr lang="en-IN" dirty="0"/>
          </a:p>
        </p:txBody>
      </p:sp>
      <p:sp>
        <p:nvSpPr>
          <p:cNvPr id="3" name="Content Placeholder 2">
            <a:extLst>
              <a:ext uri="{FF2B5EF4-FFF2-40B4-BE49-F238E27FC236}">
                <a16:creationId xmlns:a16="http://schemas.microsoft.com/office/drawing/2014/main" id="{589BAD3F-7ACD-2472-7421-094752844EBA}"/>
              </a:ext>
            </a:extLst>
          </p:cNvPr>
          <p:cNvSpPr>
            <a:spLocks noGrp="1"/>
          </p:cNvSpPr>
          <p:nvPr>
            <p:ph sz="quarter" idx="13"/>
          </p:nvPr>
        </p:nvSpPr>
        <p:spPr/>
        <p:txBody>
          <a:bodyPr>
            <a:normAutofit fontScale="77500" lnSpcReduction="20000"/>
          </a:bodyPr>
          <a:lstStyle/>
          <a:p>
            <a:r>
              <a:rPr lang="en-GB" sz="2100" cap="none" dirty="0">
                <a:latin typeface="Times New Roman" panose="02020603050405020304" pitchFamily="18" charset="0"/>
                <a:cs typeface="Times New Roman" panose="02020603050405020304" pitchFamily="18" charset="0"/>
              </a:rPr>
              <a:t>It allows the students to easily approach respective faculties on their attendance issues due to their extra curricular activities and</a:t>
            </a:r>
            <a:r>
              <a:rPr lang="en-US" cap="none" dirty="0">
                <a:latin typeface="Times New Roman" panose="02020603050405020304" pitchFamily="18" charset="0"/>
                <a:cs typeface="Times New Roman" panose="02020603050405020304" pitchFamily="18" charset="0"/>
              </a:rPr>
              <a:t> been a best method to solve the problems faced by the students. </a:t>
            </a:r>
          </a:p>
          <a:p>
            <a:r>
              <a:rPr lang="en-US" cap="none" dirty="0">
                <a:latin typeface="Times New Roman" panose="02020603050405020304" pitchFamily="18" charset="0"/>
                <a:cs typeface="Times New Roman" panose="02020603050405020304" pitchFamily="18" charset="0"/>
              </a:rPr>
              <a:t>This project provides a best solution for attendance issues and it provides a secure and reliable interface for both students and faculties.</a:t>
            </a:r>
          </a:p>
          <a:p>
            <a:pPr marL="0" indent="0">
              <a:buNone/>
            </a:pPr>
            <a:endParaRPr lang="en-IN" cap="none" dirty="0">
              <a:latin typeface="Times New Roman" panose="02020603050405020304" pitchFamily="18" charset="0"/>
              <a:cs typeface="Times New Roman" panose="02020603050405020304" pitchFamily="18" charset="0"/>
            </a:endParaRPr>
          </a:p>
          <a:p>
            <a:pPr marL="0" indent="0">
              <a:buNone/>
            </a:pPr>
            <a:endParaRPr lang="en-IN" cap="none" dirty="0">
              <a:latin typeface="Times New Roman" panose="02020603050405020304" pitchFamily="18" charset="0"/>
              <a:cs typeface="Times New Roman" panose="02020603050405020304" pitchFamily="18" charset="0"/>
            </a:endParaRPr>
          </a:p>
          <a:p>
            <a:r>
              <a:rPr lang="en-US" cap="none" dirty="0">
                <a:latin typeface="Times New Roman" panose="02020603050405020304" pitchFamily="18" charset="0"/>
                <a:cs typeface="Times New Roman" panose="02020603050405020304" pitchFamily="18" charset="0"/>
              </a:rPr>
              <a:t>In the future, the platform may add features like advanced search, personalized recommendations, and gamification elements to make it even more engaging.</a:t>
            </a:r>
          </a:p>
          <a:p>
            <a:r>
              <a:rPr lang="en-US" cap="none" dirty="0">
                <a:latin typeface="Times New Roman" panose="02020603050405020304" pitchFamily="18" charset="0"/>
                <a:cs typeface="Times New Roman" panose="02020603050405020304" pitchFamily="18" charset="0"/>
              </a:rPr>
              <a:t> </a:t>
            </a:r>
            <a:r>
              <a:rPr lang="en-US" sz="2300" cap="none" dirty="0">
                <a:latin typeface="Times New Roman" panose="02020603050405020304" pitchFamily="18" charset="0"/>
                <a:cs typeface="Times New Roman" panose="02020603050405020304" pitchFamily="18" charset="0"/>
              </a:rPr>
              <a:t>Enhance the user interface and navigation of the website to make it more intuitive, user-friendly, and visually appealing. </a:t>
            </a:r>
          </a:p>
          <a:p>
            <a:pPr marL="0" indent="0">
              <a:buNone/>
            </a:pPr>
            <a:endParaRPr lang="en-IN"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8146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C6666-AFB7-9EEC-8ADE-D0628D08A882}"/>
              </a:ext>
            </a:extLst>
          </p:cNvPr>
          <p:cNvSpPr>
            <a:spLocks noGrp="1"/>
          </p:cNvSpPr>
          <p:nvPr>
            <p:ph type="ctrTitle"/>
          </p:nvPr>
        </p:nvSpPr>
        <p:spPr>
          <a:xfrm>
            <a:off x="1640598" y="-1536709"/>
            <a:ext cx="8689976" cy="2509213"/>
          </a:xfrm>
        </p:spPr>
        <p:txBody>
          <a:bodyPr/>
          <a:lstStyle/>
          <a:p>
            <a:r>
              <a:rPr lang="en-US" dirty="0"/>
              <a:t>References</a:t>
            </a:r>
            <a:endParaRPr lang="en-IN" dirty="0"/>
          </a:p>
        </p:txBody>
      </p:sp>
      <p:sp>
        <p:nvSpPr>
          <p:cNvPr id="3" name="Subtitle 2">
            <a:extLst>
              <a:ext uri="{FF2B5EF4-FFF2-40B4-BE49-F238E27FC236}">
                <a16:creationId xmlns:a16="http://schemas.microsoft.com/office/drawing/2014/main" id="{348BF502-51D0-DFBE-BCE5-D63298AF3C76}"/>
              </a:ext>
            </a:extLst>
          </p:cNvPr>
          <p:cNvSpPr>
            <a:spLocks noGrp="1"/>
          </p:cNvSpPr>
          <p:nvPr>
            <p:ph type="subTitle" idx="1"/>
          </p:nvPr>
        </p:nvSpPr>
        <p:spPr>
          <a:xfrm>
            <a:off x="1319986" y="4020050"/>
            <a:ext cx="8689976" cy="1371599"/>
          </a:xfrm>
        </p:spPr>
        <p:txBody>
          <a:bodyPr/>
          <a:lstStyle/>
          <a:p>
            <a:endParaRPr lang="en-IN" dirty="0"/>
          </a:p>
        </p:txBody>
      </p:sp>
      <p:sp>
        <p:nvSpPr>
          <p:cNvPr id="4" name="TextBox 3">
            <a:extLst>
              <a:ext uri="{FF2B5EF4-FFF2-40B4-BE49-F238E27FC236}">
                <a16:creationId xmlns:a16="http://schemas.microsoft.com/office/drawing/2014/main" id="{CECF49C2-8829-347B-0D32-30505CC8AB21}"/>
              </a:ext>
            </a:extLst>
          </p:cNvPr>
          <p:cNvSpPr txBox="1"/>
          <p:nvPr/>
        </p:nvSpPr>
        <p:spPr>
          <a:xfrm>
            <a:off x="697584" y="1254606"/>
            <a:ext cx="11038787" cy="5355312"/>
          </a:xfrm>
          <a:prstGeom prst="rect">
            <a:avLst/>
          </a:prstGeom>
          <a:noFill/>
        </p:spPr>
        <p:txBody>
          <a:bodyPr wrap="square" rtlCol="0">
            <a:spAutoFit/>
          </a:bodyPr>
          <a:lstStyle/>
          <a:p>
            <a:pPr marL="285750" indent="-285750">
              <a:buFont typeface="Arial" panose="020B0604020202020204" pitchFamily="34" charset="0"/>
              <a:buChar char="•"/>
            </a:pPr>
            <a:r>
              <a:rPr lang="en-US" dirty="0" err="1"/>
              <a:t>Wangwei</a:t>
            </a:r>
            <a:r>
              <a:rPr lang="en-US" dirty="0"/>
              <a:t>, </a:t>
            </a:r>
            <a:r>
              <a:rPr lang="en-US" dirty="0" err="1"/>
              <a:t>lingqiang</a:t>
            </a:r>
            <a:r>
              <a:rPr lang="en-US" dirty="0"/>
              <a:t> “Design and Implementation of small and medium Sports Event Management Platform for College”, pp: 379-382, IEEE 2015</a:t>
            </a:r>
          </a:p>
          <a:p>
            <a:endParaRPr lang="en-US" dirty="0"/>
          </a:p>
          <a:p>
            <a:pPr marL="285750" indent="-285750">
              <a:buFont typeface="Arial" panose="020B0604020202020204" pitchFamily="34" charset="0"/>
              <a:buChar char="•"/>
            </a:pPr>
            <a:r>
              <a:rPr lang="en-US" dirty="0"/>
              <a:t>Yue Jun, Liang Ying, Ye </a:t>
            </a:r>
            <a:r>
              <a:rPr lang="en-US" dirty="0" err="1"/>
              <a:t>Yuyi</a:t>
            </a:r>
            <a:r>
              <a:rPr lang="en-US" dirty="0"/>
              <a:t> and Long </a:t>
            </a:r>
            <a:r>
              <a:rPr lang="en-US" dirty="0" err="1"/>
              <a:t>Jifeng</a:t>
            </a:r>
            <a:r>
              <a:rPr lang="en-US" dirty="0"/>
              <a:t>“ Research and Design of Application for Sports Information Management Platform Based on B/S architecture”, pp: 375-378, </a:t>
            </a:r>
            <a:r>
              <a:rPr lang="en-US" dirty="0" err="1"/>
              <a:t>hezhou</a:t>
            </a:r>
            <a:r>
              <a:rPr lang="en-US" dirty="0"/>
              <a:t> university 2015</a:t>
            </a:r>
          </a:p>
          <a:p>
            <a:endParaRPr lang="en-US" dirty="0"/>
          </a:p>
          <a:p>
            <a:pPr marL="285750" indent="-285750">
              <a:buFont typeface="Arial" panose="020B0604020202020204" pitchFamily="34" charset="0"/>
              <a:buChar char="•"/>
            </a:pPr>
            <a:r>
              <a:rPr lang="en-US" dirty="0"/>
              <a:t>Huang </a:t>
            </a:r>
            <a:r>
              <a:rPr lang="en-US" dirty="0" err="1"/>
              <a:t>wenhui</a:t>
            </a:r>
            <a:r>
              <a:rPr lang="en-US" dirty="0"/>
              <a:t>, Zhang </a:t>
            </a:r>
            <a:r>
              <a:rPr lang="en-US" dirty="0" err="1"/>
              <a:t>zhen</a:t>
            </a:r>
            <a:r>
              <a:rPr lang="en-US" dirty="0"/>
              <a:t> “Innovation of management module of sports event based on knowledge management” IEEE 2011</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IN" dirty="0"/>
              <a:t>Mohammad Ausaf Anwar, </a:t>
            </a:r>
            <a:r>
              <a:rPr lang="en-IN" dirty="0" err="1"/>
              <a:t>Durgaprasad</a:t>
            </a:r>
            <a:r>
              <a:rPr lang="en-IN" dirty="0"/>
              <a:t> </a:t>
            </a:r>
            <a:r>
              <a:rPr lang="en-IN" dirty="0" err="1"/>
              <a:t>Gangodkar</a:t>
            </a:r>
            <a:r>
              <a:rPr lang="en-IN" dirty="0"/>
              <a:t>, “Design and Implementation of Mobile Phones based Attendance Marking System”, Department of Computer Science Engineering, Graphic Era University, Dehradun, Uttarakhand, India, 201</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Mahesh G, </a:t>
            </a:r>
            <a:r>
              <a:rPr lang="en-IN" dirty="0" err="1"/>
              <a:t>Jayahari</a:t>
            </a:r>
            <a:r>
              <a:rPr lang="en-IN" dirty="0"/>
              <a:t> KR, Kamal </a:t>
            </a:r>
            <a:r>
              <a:rPr lang="en-IN" dirty="0" err="1"/>
              <a:t>Bijlani</a:t>
            </a:r>
            <a:r>
              <a:rPr lang="en-IN" dirty="0"/>
              <a:t>, “A Smart Phone Integrated Smart Classroom”, Amrita e-Learning Research Lab (AERL) Amrita School of Engineering, </a:t>
            </a:r>
            <a:r>
              <a:rPr lang="en-IN" dirty="0" err="1"/>
              <a:t>Amritapuri</a:t>
            </a:r>
            <a:r>
              <a:rPr lang="en-IN" dirty="0"/>
              <a:t>, Amrita Vishwa Vidyapeetham, Amrita University, India, 2016</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Ekta </a:t>
            </a:r>
            <a:r>
              <a:rPr lang="en-IN" dirty="0" err="1"/>
              <a:t>Chhatar</a:t>
            </a:r>
            <a:r>
              <a:rPr lang="en-IN" dirty="0"/>
              <a:t>, </a:t>
            </a:r>
            <a:r>
              <a:rPr lang="en-IN" dirty="0" err="1"/>
              <a:t>Heeral</a:t>
            </a:r>
            <a:r>
              <a:rPr lang="en-IN" dirty="0"/>
              <a:t> Chauhan, Shubham Gokhale, </a:t>
            </a:r>
            <a:r>
              <a:rPr lang="en-IN" dirty="0" err="1"/>
              <a:t>Sompurna</a:t>
            </a:r>
            <a:r>
              <a:rPr lang="en-IN" dirty="0"/>
              <a:t> Mukherjee, Prof. Nikhil Jha, “Survey on Student Attendance Management System”, S.B. Jain Institute of Technology, Management and Research, Nagpur, 2016</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15721320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CB237CB-4015-1769-24C3-CE242931BA53}"/>
              </a:ext>
            </a:extLst>
          </p:cNvPr>
          <p:cNvSpPr/>
          <p:nvPr/>
        </p:nvSpPr>
        <p:spPr>
          <a:xfrm>
            <a:off x="1775524" y="2967335"/>
            <a:ext cx="8640955" cy="2400657"/>
          </a:xfrm>
          <a:prstGeom prst="rect">
            <a:avLst/>
          </a:prstGeom>
          <a:noFill/>
        </p:spPr>
        <p:txBody>
          <a:bodyPr wrap="none" lIns="91440" tIns="45720" rIns="91440" bIns="45720">
            <a:spAutoFit/>
          </a:bodyPr>
          <a:lstStyle/>
          <a:p>
            <a:pPr algn="ctr"/>
            <a:r>
              <a:rPr lang="en-US" sz="150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Thank you</a:t>
            </a:r>
          </a:p>
        </p:txBody>
      </p:sp>
    </p:spTree>
    <p:extLst>
      <p:ext uri="{BB962C8B-B14F-4D97-AF65-F5344CB8AC3E}">
        <p14:creationId xmlns:p14="http://schemas.microsoft.com/office/powerpoint/2010/main" val="220932147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6839D-AF1D-5612-D189-0F87C1D665EB}"/>
              </a:ext>
            </a:extLst>
          </p:cNvPr>
          <p:cNvSpPr>
            <a:spLocks noGrp="1"/>
          </p:cNvSpPr>
          <p:nvPr>
            <p:ph type="title"/>
          </p:nvPr>
        </p:nvSpPr>
        <p:spPr>
          <a:xfrm>
            <a:off x="2150570" y="197963"/>
            <a:ext cx="7890860" cy="980387"/>
          </a:xfrm>
        </p:spPr>
        <p:txBody>
          <a:bodyPr/>
          <a:lstStyle/>
          <a:p>
            <a:r>
              <a:rPr lang="en-US" dirty="0"/>
              <a:t>Introduction  </a:t>
            </a:r>
            <a:endParaRPr lang="en-IN" dirty="0"/>
          </a:p>
        </p:txBody>
      </p:sp>
      <p:sp>
        <p:nvSpPr>
          <p:cNvPr id="6" name="TextBox 5">
            <a:extLst>
              <a:ext uri="{FF2B5EF4-FFF2-40B4-BE49-F238E27FC236}">
                <a16:creationId xmlns:a16="http://schemas.microsoft.com/office/drawing/2014/main" id="{D3D35D39-48D7-5E51-8A2C-727C879DE4F1}"/>
              </a:ext>
            </a:extLst>
          </p:cNvPr>
          <p:cNvSpPr txBox="1"/>
          <p:nvPr/>
        </p:nvSpPr>
        <p:spPr>
          <a:xfrm>
            <a:off x="197337" y="1588331"/>
            <a:ext cx="10971406" cy="2523768"/>
          </a:xfrm>
          <a:prstGeom prst="rect">
            <a:avLst/>
          </a:prstGeom>
          <a:noFill/>
        </p:spPr>
        <p:txBody>
          <a:bodyPr wrap="square" rtlCol="0">
            <a:spAutoFit/>
          </a:bodyPr>
          <a:lstStyle/>
          <a:p>
            <a:r>
              <a:rPr lang="en-US" sz="2000" dirty="0">
                <a:effectLst/>
                <a:latin typeface="Times New Roman" panose="02020603050405020304" pitchFamily="18" charset="0"/>
                <a:ea typeface="Times New Roman" panose="02020603050405020304" pitchFamily="18" charset="0"/>
              </a:rPr>
              <a:t>This web application can be used both by the students and the management , it facilitates the students who participates in the sports , curricular , and other events like placement talks and activities to preserve their attendance . it can be used by the management to  inform related students about the events they can partake, this creates a personalized environment for both the users. </a:t>
            </a:r>
          </a:p>
          <a:p>
            <a:endParaRPr lang="en-US" sz="2000" dirty="0">
              <a:latin typeface="Times New Roman" panose="02020603050405020304" pitchFamily="18" charset="0"/>
              <a:ea typeface="Times New Roman" panose="02020603050405020304" pitchFamily="18" charset="0"/>
            </a:endParaRPr>
          </a:p>
          <a:p>
            <a:r>
              <a:rPr lang="en-US" sz="2000" dirty="0">
                <a:effectLst/>
                <a:latin typeface="Times New Roman" panose="02020603050405020304" pitchFamily="18" charset="0"/>
                <a:ea typeface="Times New Roman" panose="02020603050405020304" pitchFamily="18" charset="0"/>
              </a:rPr>
              <a:t>It is Student supportive development just like </a:t>
            </a:r>
            <a:r>
              <a:rPr lang="en-US" sz="2000" dirty="0" err="1">
                <a:effectLst/>
                <a:latin typeface="Times New Roman" panose="02020603050405020304" pitchFamily="18" charset="0"/>
                <a:ea typeface="Times New Roman" panose="02020603050405020304" pitchFamily="18" charset="0"/>
              </a:rPr>
              <a:t>contineo</a:t>
            </a:r>
            <a:r>
              <a:rPr lang="en-US" sz="2000" dirty="0">
                <a:effectLst/>
                <a:latin typeface="Times New Roman" panose="02020603050405020304" pitchFamily="18" charset="0"/>
                <a:ea typeface="Times New Roman" panose="02020603050405020304" pitchFamily="18" charset="0"/>
              </a:rPr>
              <a:t> where students can login and check there status in different sports, also facilitates attendance for their events simultaneously.</a:t>
            </a:r>
            <a:endParaRPr lang="en-IN" sz="20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358724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35F9D-CAFE-BDC4-50C1-BC5A5B541988}"/>
              </a:ext>
            </a:extLst>
          </p:cNvPr>
          <p:cNvSpPr>
            <a:spLocks noGrp="1"/>
          </p:cNvSpPr>
          <p:nvPr>
            <p:ph type="title"/>
          </p:nvPr>
        </p:nvSpPr>
        <p:spPr>
          <a:xfrm>
            <a:off x="913774" y="71763"/>
            <a:ext cx="10364451" cy="1596177"/>
          </a:xfrm>
        </p:spPr>
        <p:txBody>
          <a:bodyPr/>
          <a:lstStyle/>
          <a:p>
            <a:r>
              <a:rPr lang="en-US" dirty="0"/>
              <a:t>Problem statement</a:t>
            </a:r>
            <a:endParaRPr lang="en-IN" dirty="0"/>
          </a:p>
        </p:txBody>
      </p:sp>
      <p:sp>
        <p:nvSpPr>
          <p:cNvPr id="4" name="TextBox 3">
            <a:extLst>
              <a:ext uri="{FF2B5EF4-FFF2-40B4-BE49-F238E27FC236}">
                <a16:creationId xmlns:a16="http://schemas.microsoft.com/office/drawing/2014/main" id="{FC9E34B4-BCDF-36E6-C02C-7BE96B5250AD}"/>
              </a:ext>
            </a:extLst>
          </p:cNvPr>
          <p:cNvSpPr txBox="1"/>
          <p:nvPr/>
        </p:nvSpPr>
        <p:spPr>
          <a:xfrm>
            <a:off x="1767526" y="1595046"/>
            <a:ext cx="9125146" cy="369332"/>
          </a:xfrm>
          <a:prstGeom prst="rect">
            <a:avLst/>
          </a:prstGeom>
          <a:noFill/>
        </p:spPr>
        <p:txBody>
          <a:bodyPr wrap="square" rtlCol="0">
            <a:spAutoFit/>
          </a:bodyPr>
          <a:lstStyle/>
          <a:p>
            <a:r>
              <a:rPr lang="en-US" dirty="0"/>
              <a:t> </a:t>
            </a:r>
            <a:endParaRPr lang="en-IN" dirty="0"/>
          </a:p>
        </p:txBody>
      </p:sp>
      <p:sp>
        <p:nvSpPr>
          <p:cNvPr id="5" name="TextBox 4">
            <a:extLst>
              <a:ext uri="{FF2B5EF4-FFF2-40B4-BE49-F238E27FC236}">
                <a16:creationId xmlns:a16="http://schemas.microsoft.com/office/drawing/2014/main" id="{25D1447E-DDA8-47C6-EEEC-09846A0A3BF1}"/>
              </a:ext>
            </a:extLst>
          </p:cNvPr>
          <p:cNvSpPr txBox="1"/>
          <p:nvPr/>
        </p:nvSpPr>
        <p:spPr>
          <a:xfrm>
            <a:off x="1767526" y="3307190"/>
            <a:ext cx="8927184" cy="646331"/>
          </a:xfrm>
          <a:prstGeom prst="rect">
            <a:avLst/>
          </a:prstGeom>
          <a:noFill/>
        </p:spPr>
        <p:txBody>
          <a:bodyPr wrap="square" rtlCol="0">
            <a:spAutoFit/>
          </a:bodyPr>
          <a:lstStyle/>
          <a:p>
            <a:r>
              <a:rPr lang="en-US" sz="3600" dirty="0">
                <a:latin typeface="+mj-lt"/>
              </a:rPr>
              <a:t>                         OBJECTIVE</a:t>
            </a:r>
            <a:endParaRPr lang="en-IN" sz="3600" dirty="0">
              <a:latin typeface="+mj-lt"/>
            </a:endParaRPr>
          </a:p>
        </p:txBody>
      </p:sp>
      <p:sp>
        <p:nvSpPr>
          <p:cNvPr id="7" name="Rectangle 6">
            <a:extLst>
              <a:ext uri="{FF2B5EF4-FFF2-40B4-BE49-F238E27FC236}">
                <a16:creationId xmlns:a16="http://schemas.microsoft.com/office/drawing/2014/main" id="{4957F912-FCBF-82A9-5361-8DCD1D0F5E0C}"/>
              </a:ext>
            </a:extLst>
          </p:cNvPr>
          <p:cNvSpPr/>
          <p:nvPr/>
        </p:nvSpPr>
        <p:spPr>
          <a:xfrm>
            <a:off x="1152898" y="1468291"/>
            <a:ext cx="9886202" cy="138382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Presently we do not have any separate section for the purpose of the </a:t>
            </a:r>
            <a:r>
              <a:rPr lang="en-US" dirty="0" err="1"/>
              <a:t>cocurriculuar</a:t>
            </a:r>
            <a:r>
              <a:rPr lang="en-US" dirty="0"/>
              <a:t> activities in </a:t>
            </a:r>
            <a:r>
              <a:rPr lang="en-US" dirty="0" err="1"/>
              <a:t>Nie</a:t>
            </a:r>
            <a:r>
              <a:rPr lang="en-US" dirty="0"/>
              <a:t> . All the notifications regarding these events are either sent through </a:t>
            </a:r>
            <a:r>
              <a:rPr lang="en-US" dirty="0" err="1"/>
              <a:t>whatsapp</a:t>
            </a:r>
            <a:r>
              <a:rPr lang="en-US" dirty="0"/>
              <a:t> by several members that do not always reach everybody sometimes these notifications are sent via email thar are often ignored</a:t>
            </a:r>
            <a:endParaRPr lang="en-IN" dirty="0"/>
          </a:p>
        </p:txBody>
      </p:sp>
      <p:sp>
        <p:nvSpPr>
          <p:cNvPr id="8" name="Rectangle 7">
            <a:extLst>
              <a:ext uri="{FF2B5EF4-FFF2-40B4-BE49-F238E27FC236}">
                <a16:creationId xmlns:a16="http://schemas.microsoft.com/office/drawing/2014/main" id="{A81BE413-B7E8-35B5-7E80-ADB67FB7CB29}"/>
              </a:ext>
            </a:extLst>
          </p:cNvPr>
          <p:cNvSpPr/>
          <p:nvPr/>
        </p:nvSpPr>
        <p:spPr>
          <a:xfrm>
            <a:off x="1152899" y="4194927"/>
            <a:ext cx="9886202" cy="171567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To create a web application where students , faculty, parents and aspirants can look about the co curricular activities held in </a:t>
            </a:r>
            <a:r>
              <a:rPr lang="en-US" dirty="0" err="1"/>
              <a:t>Nie</a:t>
            </a:r>
            <a:r>
              <a:rPr lang="en-US" dirty="0"/>
              <a:t>. This web application also provides the related members of the users to gain information related to their </a:t>
            </a:r>
            <a:r>
              <a:rPr lang="en-US" dirty="0" err="1"/>
              <a:t>activites</a:t>
            </a:r>
            <a:r>
              <a:rPr lang="en-US" dirty="0"/>
              <a:t> and also helps to maintain attendance of the participating students. We aim to bring more transparency in these cultural and co curricular acts between both the users of our web application</a:t>
            </a:r>
            <a:endParaRPr lang="en-IN" dirty="0"/>
          </a:p>
        </p:txBody>
      </p:sp>
    </p:spTree>
    <p:extLst>
      <p:ext uri="{BB962C8B-B14F-4D97-AF65-F5344CB8AC3E}">
        <p14:creationId xmlns:p14="http://schemas.microsoft.com/office/powerpoint/2010/main" val="33120855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478AA-196A-E3C6-F3BC-11FD5AC6ED63}"/>
              </a:ext>
            </a:extLst>
          </p:cNvPr>
          <p:cNvSpPr>
            <a:spLocks noGrp="1"/>
          </p:cNvSpPr>
          <p:nvPr>
            <p:ph type="title"/>
          </p:nvPr>
        </p:nvSpPr>
        <p:spPr>
          <a:xfrm>
            <a:off x="837575" y="268712"/>
            <a:ext cx="10364451" cy="1596177"/>
          </a:xfrm>
        </p:spPr>
        <p:txBody>
          <a:bodyPr/>
          <a:lstStyle/>
          <a:p>
            <a:endParaRPr lang="en-IN" dirty="0"/>
          </a:p>
        </p:txBody>
      </p:sp>
      <p:sp>
        <p:nvSpPr>
          <p:cNvPr id="3" name="Content Placeholder 2">
            <a:extLst>
              <a:ext uri="{FF2B5EF4-FFF2-40B4-BE49-F238E27FC236}">
                <a16:creationId xmlns:a16="http://schemas.microsoft.com/office/drawing/2014/main" id="{67348E0A-73CF-2320-80D1-D6EFD6338391}"/>
              </a:ext>
            </a:extLst>
          </p:cNvPr>
          <p:cNvSpPr>
            <a:spLocks noGrp="1"/>
          </p:cNvSpPr>
          <p:nvPr>
            <p:ph sz="quarter" idx="13"/>
          </p:nvPr>
        </p:nvSpPr>
        <p:spPr>
          <a:xfrm>
            <a:off x="10584180" y="1774626"/>
            <a:ext cx="693420" cy="4016573"/>
          </a:xfrm>
        </p:spPr>
        <p:txBody>
          <a:bodyPr/>
          <a:lstStyle/>
          <a:p>
            <a:pPr marL="0" indent="0">
              <a:buNone/>
            </a:pPr>
            <a:r>
              <a:rPr lang="en-US" dirty="0"/>
              <a:t>   </a:t>
            </a:r>
            <a:r>
              <a:rPr lang="en-US" u="sng" dirty="0"/>
              <a:t>                                                           </a:t>
            </a:r>
            <a:endParaRPr lang="en-IN" u="sng" dirty="0"/>
          </a:p>
        </p:txBody>
      </p:sp>
      <p:sp>
        <p:nvSpPr>
          <p:cNvPr id="4" name="Rectangle 3">
            <a:extLst>
              <a:ext uri="{FF2B5EF4-FFF2-40B4-BE49-F238E27FC236}">
                <a16:creationId xmlns:a16="http://schemas.microsoft.com/office/drawing/2014/main" id="{AA204ECF-C422-8583-E729-07211CAF6CA8}"/>
              </a:ext>
            </a:extLst>
          </p:cNvPr>
          <p:cNvSpPr/>
          <p:nvPr/>
        </p:nvSpPr>
        <p:spPr>
          <a:xfrm>
            <a:off x="1434132" y="377472"/>
            <a:ext cx="9323110" cy="1140643"/>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
        <p:nvSpPr>
          <p:cNvPr id="5" name="TextBox 4">
            <a:extLst>
              <a:ext uri="{FF2B5EF4-FFF2-40B4-BE49-F238E27FC236}">
                <a16:creationId xmlns:a16="http://schemas.microsoft.com/office/drawing/2014/main" id="{B72B52B0-09C7-BCB4-1DC4-4BFE3AF2D525}"/>
              </a:ext>
            </a:extLst>
          </p:cNvPr>
          <p:cNvSpPr txBox="1"/>
          <p:nvPr/>
        </p:nvSpPr>
        <p:spPr>
          <a:xfrm>
            <a:off x="4655662" y="627682"/>
            <a:ext cx="5034086" cy="640221"/>
          </a:xfrm>
          <a:prstGeom prst="rect">
            <a:avLst/>
          </a:prstGeom>
          <a:noFill/>
        </p:spPr>
        <p:txBody>
          <a:bodyPr wrap="square" rtlCol="0">
            <a:spAutoFit/>
          </a:bodyPr>
          <a:lstStyle/>
          <a:p>
            <a:r>
              <a:rPr lang="en-US" sz="3600" dirty="0"/>
              <a:t>Requirements</a:t>
            </a:r>
            <a:endParaRPr lang="en-IN" sz="3600" dirty="0"/>
          </a:p>
        </p:txBody>
      </p:sp>
      <p:sp>
        <p:nvSpPr>
          <p:cNvPr id="6" name="TextBox 5">
            <a:extLst>
              <a:ext uri="{FF2B5EF4-FFF2-40B4-BE49-F238E27FC236}">
                <a16:creationId xmlns:a16="http://schemas.microsoft.com/office/drawing/2014/main" id="{FE1AA643-8C1C-B9CD-1460-E221B5EDC0E5}"/>
              </a:ext>
            </a:extLst>
          </p:cNvPr>
          <p:cNvSpPr txBox="1"/>
          <p:nvPr/>
        </p:nvSpPr>
        <p:spPr>
          <a:xfrm>
            <a:off x="1468775" y="2620984"/>
            <a:ext cx="4350707" cy="2862322"/>
          </a:xfrm>
          <a:prstGeom prst="rect">
            <a:avLst/>
          </a:prstGeom>
          <a:noFill/>
        </p:spPr>
        <p:txBody>
          <a:bodyPr wrap="square" rtlCol="0">
            <a:spAutoFit/>
          </a:bodyPr>
          <a:lstStyle/>
          <a:p>
            <a:r>
              <a:rPr lang="en-US" dirty="0"/>
              <a:t>                   </a:t>
            </a:r>
            <a:r>
              <a:rPr lang="en-US" u="sng" dirty="0"/>
              <a:t>SOFTWARE</a:t>
            </a:r>
          </a:p>
          <a:p>
            <a:endParaRPr lang="en-US" u="sng" dirty="0"/>
          </a:p>
          <a:p>
            <a:pPr marL="68580"/>
            <a:r>
              <a:rPr lang="en-US" sz="1800" dirty="0">
                <a:effectLst/>
                <a:latin typeface="Times New Roman" panose="02020603050405020304" pitchFamily="18" charset="0"/>
                <a:ea typeface="Times New Roman" panose="02020603050405020304" pitchFamily="18" charset="0"/>
              </a:rPr>
              <a:t>1. VS Code</a:t>
            </a:r>
            <a:endParaRPr lang="en-IN" sz="1800" dirty="0">
              <a:effectLst/>
              <a:latin typeface="Times New Roman" panose="02020603050405020304" pitchFamily="18" charset="0"/>
              <a:ea typeface="Times New Roman" panose="02020603050405020304" pitchFamily="18" charset="0"/>
            </a:endParaRPr>
          </a:p>
          <a:p>
            <a:pPr marL="68580"/>
            <a:r>
              <a:rPr lang="en-US" sz="1800" dirty="0">
                <a:effectLst/>
                <a:latin typeface="Times New Roman" panose="02020603050405020304" pitchFamily="18" charset="0"/>
                <a:ea typeface="Times New Roman" panose="02020603050405020304" pitchFamily="18" charset="0"/>
              </a:rPr>
              <a:t>2. Bootstrap </a:t>
            </a:r>
            <a:endParaRPr lang="en-IN" sz="1800" dirty="0">
              <a:effectLst/>
              <a:latin typeface="Times New Roman" panose="02020603050405020304" pitchFamily="18" charset="0"/>
              <a:ea typeface="Times New Roman" panose="02020603050405020304" pitchFamily="18" charset="0"/>
            </a:endParaRPr>
          </a:p>
          <a:p>
            <a:pPr marL="68580"/>
            <a:r>
              <a:rPr lang="en-US" sz="1800" dirty="0">
                <a:effectLst/>
                <a:latin typeface="Times New Roman" panose="02020603050405020304" pitchFamily="18" charset="0"/>
                <a:ea typeface="Times New Roman" panose="02020603050405020304" pitchFamily="18" charset="0"/>
              </a:rPr>
              <a:t>3. Mongo </a:t>
            </a:r>
            <a:r>
              <a:rPr lang="en-US" sz="1800" dirty="0" err="1">
                <a:effectLst/>
                <a:latin typeface="Times New Roman" panose="02020603050405020304" pitchFamily="18" charset="0"/>
                <a:ea typeface="Times New Roman" panose="02020603050405020304" pitchFamily="18" charset="0"/>
              </a:rPr>
              <a:t>db</a:t>
            </a: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68580"/>
            <a:r>
              <a:rPr lang="en-US" sz="1800" dirty="0">
                <a:effectLst/>
                <a:latin typeface="Times New Roman" panose="02020603050405020304" pitchFamily="18" charset="0"/>
                <a:ea typeface="Times New Roman" panose="02020603050405020304" pitchFamily="18" charset="0"/>
              </a:rPr>
              <a:t>4. React JS and Node JS </a:t>
            </a:r>
            <a:endParaRPr lang="en-IN" sz="1800" dirty="0">
              <a:effectLst/>
              <a:latin typeface="Times New Roman" panose="02020603050405020304" pitchFamily="18" charset="0"/>
              <a:ea typeface="Times New Roman" panose="02020603050405020304" pitchFamily="18" charset="0"/>
            </a:endParaRPr>
          </a:p>
          <a:p>
            <a:pPr marL="68580"/>
            <a:r>
              <a:rPr lang="en-US" sz="1800" dirty="0">
                <a:effectLst/>
                <a:latin typeface="Times New Roman" panose="02020603050405020304" pitchFamily="18" charset="0"/>
                <a:ea typeface="Times New Roman" panose="02020603050405020304" pitchFamily="18" charset="0"/>
              </a:rPr>
              <a:t>5.Mongoose,Express,Nodemon,Postman</a:t>
            </a:r>
            <a:endParaRPr lang="en-IN" sz="1800" dirty="0">
              <a:effectLst/>
              <a:latin typeface="Times New Roman" panose="02020603050405020304" pitchFamily="18" charset="0"/>
              <a:ea typeface="Times New Roman" panose="02020603050405020304" pitchFamily="18" charset="0"/>
            </a:endParaRPr>
          </a:p>
          <a:p>
            <a:pPr algn="just"/>
            <a:endParaRPr lang="en-US" u="sng" dirty="0"/>
          </a:p>
          <a:p>
            <a:endParaRPr lang="en-US" u="sng" dirty="0"/>
          </a:p>
          <a:p>
            <a:endParaRPr lang="en-IN" u="sng" dirty="0"/>
          </a:p>
        </p:txBody>
      </p:sp>
      <p:sp>
        <p:nvSpPr>
          <p:cNvPr id="9" name="TextBox 8">
            <a:extLst>
              <a:ext uri="{FF2B5EF4-FFF2-40B4-BE49-F238E27FC236}">
                <a16:creationId xmlns:a16="http://schemas.microsoft.com/office/drawing/2014/main" id="{B0FA83E6-41E2-8961-21C7-9984365A4315}"/>
              </a:ext>
            </a:extLst>
          </p:cNvPr>
          <p:cNvSpPr txBox="1"/>
          <p:nvPr/>
        </p:nvSpPr>
        <p:spPr>
          <a:xfrm>
            <a:off x="6349267" y="2617654"/>
            <a:ext cx="4417402" cy="2308324"/>
          </a:xfrm>
          <a:prstGeom prst="rect">
            <a:avLst/>
          </a:prstGeom>
          <a:noFill/>
        </p:spPr>
        <p:txBody>
          <a:bodyPr wrap="square" rtlCol="0">
            <a:spAutoFit/>
          </a:bodyPr>
          <a:lstStyle/>
          <a:p>
            <a:r>
              <a:rPr lang="en-US" dirty="0"/>
              <a:t>                    </a:t>
            </a:r>
            <a:r>
              <a:rPr lang="en-US" u="sng" dirty="0"/>
              <a:t>HARDWARE</a:t>
            </a:r>
          </a:p>
          <a:p>
            <a:endParaRPr lang="en-US" u="sng" dirty="0"/>
          </a:p>
          <a:p>
            <a:pPr marL="68580"/>
            <a:r>
              <a:rPr lang="en-US" sz="1800" dirty="0">
                <a:effectLst/>
                <a:latin typeface="Times New Roman" panose="02020603050405020304" pitchFamily="18" charset="0"/>
                <a:ea typeface="Times New Roman" panose="02020603050405020304" pitchFamily="18" charset="0"/>
              </a:rPr>
              <a:t>1. Intel Core i5 or any equivalent Processor.</a:t>
            </a:r>
            <a:endParaRPr lang="en-IN" sz="1800" dirty="0">
              <a:effectLst/>
              <a:latin typeface="Times New Roman" panose="02020603050405020304" pitchFamily="18" charset="0"/>
              <a:ea typeface="Times New Roman" panose="02020603050405020304" pitchFamily="18" charset="0"/>
            </a:endParaRPr>
          </a:p>
          <a:p>
            <a:pPr marL="68580"/>
            <a:r>
              <a:rPr lang="en-US" sz="1800" dirty="0">
                <a:effectLst/>
                <a:latin typeface="Times New Roman" panose="02020603050405020304" pitchFamily="18" charset="0"/>
                <a:ea typeface="Times New Roman" panose="02020603050405020304" pitchFamily="18" charset="0"/>
              </a:rPr>
              <a:t>2. 4GB RAM. </a:t>
            </a:r>
            <a:endParaRPr lang="en-IN" sz="1800" dirty="0">
              <a:effectLst/>
              <a:latin typeface="Times New Roman" panose="02020603050405020304" pitchFamily="18" charset="0"/>
              <a:ea typeface="Times New Roman" panose="02020603050405020304" pitchFamily="18" charset="0"/>
            </a:endParaRPr>
          </a:p>
          <a:p>
            <a:pPr marL="68580"/>
            <a:r>
              <a:rPr lang="en-US" sz="1800" dirty="0">
                <a:effectLst/>
                <a:latin typeface="Times New Roman" panose="02020603050405020304" pitchFamily="18" charset="0"/>
                <a:ea typeface="Times New Roman" panose="02020603050405020304" pitchFamily="18" charset="0"/>
              </a:rPr>
              <a:t>3. 1GB ROM. </a:t>
            </a:r>
            <a:endParaRPr lang="en-IN" sz="1800" dirty="0">
              <a:effectLst/>
              <a:latin typeface="Times New Roman" panose="02020603050405020304" pitchFamily="18" charset="0"/>
              <a:ea typeface="Times New Roman" panose="02020603050405020304" pitchFamily="18" charset="0"/>
            </a:endParaRPr>
          </a:p>
          <a:p>
            <a:pPr marL="68580"/>
            <a:r>
              <a:rPr lang="en-US" sz="1800" dirty="0">
                <a:effectLst/>
                <a:latin typeface="Times New Roman" panose="02020603050405020304" pitchFamily="18" charset="0"/>
                <a:ea typeface="Times New Roman" panose="02020603050405020304" pitchFamily="18" charset="0"/>
              </a:rPr>
              <a:t>4. Google Chrome or Equivalent Browser.</a:t>
            </a:r>
            <a:endParaRPr lang="en-IN" sz="1800" dirty="0">
              <a:effectLst/>
              <a:latin typeface="Times New Roman" panose="02020603050405020304" pitchFamily="18" charset="0"/>
              <a:ea typeface="Times New Roman" panose="02020603050405020304" pitchFamily="18" charset="0"/>
            </a:endParaRPr>
          </a:p>
          <a:p>
            <a:endParaRPr lang="en-US" u="sng" dirty="0"/>
          </a:p>
          <a:p>
            <a:endParaRPr lang="en-IN" u="sng" dirty="0"/>
          </a:p>
        </p:txBody>
      </p:sp>
    </p:spTree>
    <p:extLst>
      <p:ext uri="{BB962C8B-B14F-4D97-AF65-F5344CB8AC3E}">
        <p14:creationId xmlns:p14="http://schemas.microsoft.com/office/powerpoint/2010/main" val="4008635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F132A-EFC7-C189-3B69-BD8B691846DF}"/>
              </a:ext>
            </a:extLst>
          </p:cNvPr>
          <p:cNvSpPr>
            <a:spLocks noGrp="1"/>
          </p:cNvSpPr>
          <p:nvPr>
            <p:ph type="title"/>
          </p:nvPr>
        </p:nvSpPr>
        <p:spPr>
          <a:xfrm>
            <a:off x="1233815" y="0"/>
            <a:ext cx="9205585" cy="1134082"/>
          </a:xfrm>
        </p:spPr>
        <p:txBody>
          <a:bodyPr/>
          <a:lstStyle/>
          <a:p>
            <a:r>
              <a:rPr lang="en-US" dirty="0"/>
              <a:t>procedure</a:t>
            </a:r>
            <a:endParaRPr lang="en-IN" dirty="0"/>
          </a:p>
        </p:txBody>
      </p:sp>
      <p:pic>
        <p:nvPicPr>
          <p:cNvPr id="6" name="Content Placeholder 5">
            <a:extLst>
              <a:ext uri="{FF2B5EF4-FFF2-40B4-BE49-F238E27FC236}">
                <a16:creationId xmlns:a16="http://schemas.microsoft.com/office/drawing/2014/main" id="{DE708640-6171-D009-16A8-48A7B62306FE}"/>
              </a:ext>
            </a:extLst>
          </p:cNvPr>
          <p:cNvPicPr>
            <a:picLocks noGrp="1" noChangeAspect="1"/>
          </p:cNvPicPr>
          <p:nvPr>
            <p:ph sz="quarter" idx="13"/>
          </p:nvPr>
        </p:nvPicPr>
        <p:blipFill>
          <a:blip r:embed="rId2"/>
          <a:srcRect/>
          <a:stretch/>
        </p:blipFill>
        <p:spPr>
          <a:xfrm>
            <a:off x="6655353" y="1134082"/>
            <a:ext cx="4862186" cy="3282797"/>
          </a:xfrm>
        </p:spPr>
      </p:pic>
      <p:sp>
        <p:nvSpPr>
          <p:cNvPr id="5" name="TextBox 4">
            <a:extLst>
              <a:ext uri="{FF2B5EF4-FFF2-40B4-BE49-F238E27FC236}">
                <a16:creationId xmlns:a16="http://schemas.microsoft.com/office/drawing/2014/main" id="{6EBB5831-F0A2-E99B-8BB2-0B09DAA21EB0}"/>
              </a:ext>
            </a:extLst>
          </p:cNvPr>
          <p:cNvSpPr txBox="1"/>
          <p:nvPr/>
        </p:nvSpPr>
        <p:spPr>
          <a:xfrm>
            <a:off x="1233815" y="1134083"/>
            <a:ext cx="4862186" cy="4247317"/>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This web application provides a home page that consists of a various of features that can be used to view information about previous sports and co-curriculum events that have been held lately in the college .</a:t>
            </a:r>
          </a:p>
          <a:p>
            <a:r>
              <a:rPr lang="en-US" dirty="0">
                <a:latin typeface="Times New Roman" panose="02020603050405020304" pitchFamily="18" charset="0"/>
                <a:cs typeface="Times New Roman" panose="02020603050405020304" pitchFamily="18" charset="0"/>
              </a:rPr>
              <a:t>Users can navigate through the website to gain info about these events like sports, placement activities etc.</a:t>
            </a:r>
          </a:p>
          <a:p>
            <a:r>
              <a:rPr lang="en-US" dirty="0">
                <a:latin typeface="Times New Roman" panose="02020603050405020304" pitchFamily="18" charset="0"/>
                <a:cs typeface="Times New Roman" panose="02020603050405020304" pitchFamily="18" charset="0"/>
              </a:rPr>
              <a:t>It provides login page to students in which participating students can fill the </a:t>
            </a:r>
            <a:r>
              <a:rPr lang="en-US" dirty="0" err="1">
                <a:latin typeface="Times New Roman" panose="02020603050405020304" pitchFamily="18" charset="0"/>
                <a:cs typeface="Times New Roman" panose="02020603050405020304" pitchFamily="18" charset="0"/>
              </a:rPr>
              <a:t>attandence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form to maintain their academic attendance.</a:t>
            </a:r>
          </a:p>
          <a:p>
            <a:r>
              <a:rPr lang="en-US" dirty="0">
                <a:latin typeface="Times New Roman" panose="02020603050405020304" pitchFamily="18" charset="0"/>
                <a:cs typeface="Times New Roman" panose="02020603050405020304" pitchFamily="18" charset="0"/>
              </a:rPr>
              <a:t>Here they can  fill out forms for participation for events , mange their attendance for the events they are participating and view all their previous participation.</a:t>
            </a:r>
          </a:p>
        </p:txBody>
      </p:sp>
    </p:spTree>
    <p:extLst>
      <p:ext uri="{BB962C8B-B14F-4D97-AF65-F5344CB8AC3E}">
        <p14:creationId xmlns:p14="http://schemas.microsoft.com/office/powerpoint/2010/main" val="1429384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F4E45-3638-F84C-13D0-E509625EB84F}"/>
              </a:ext>
            </a:extLst>
          </p:cNvPr>
          <p:cNvSpPr>
            <a:spLocks noGrp="1"/>
          </p:cNvSpPr>
          <p:nvPr>
            <p:ph type="title"/>
          </p:nvPr>
        </p:nvSpPr>
        <p:spPr>
          <a:xfrm>
            <a:off x="715811" y="216617"/>
            <a:ext cx="10364451" cy="1596177"/>
          </a:xfrm>
        </p:spPr>
        <p:txBody>
          <a:bodyPr/>
          <a:lstStyle/>
          <a:p>
            <a:r>
              <a:rPr lang="en-US" dirty="0"/>
              <a:t>Existing system and its limitations</a:t>
            </a:r>
            <a:endParaRPr lang="en-IN" dirty="0"/>
          </a:p>
        </p:txBody>
      </p:sp>
      <p:sp>
        <p:nvSpPr>
          <p:cNvPr id="3" name="Content Placeholder 2">
            <a:extLst>
              <a:ext uri="{FF2B5EF4-FFF2-40B4-BE49-F238E27FC236}">
                <a16:creationId xmlns:a16="http://schemas.microsoft.com/office/drawing/2014/main" id="{9FCBAF7C-8A8E-33AB-E772-D732FD80B953}"/>
              </a:ext>
            </a:extLst>
          </p:cNvPr>
          <p:cNvSpPr>
            <a:spLocks noGrp="1"/>
          </p:cNvSpPr>
          <p:nvPr>
            <p:ph sz="quarter" idx="13"/>
          </p:nvPr>
        </p:nvSpPr>
        <p:spPr>
          <a:xfrm flipH="1">
            <a:off x="12578498" y="2206836"/>
            <a:ext cx="175967" cy="3424107"/>
          </a:xfrm>
        </p:spPr>
        <p:txBody>
          <a:bodyPr/>
          <a:lstStyle/>
          <a:p>
            <a:endParaRPr lang="en-IN" dirty="0"/>
          </a:p>
        </p:txBody>
      </p:sp>
      <p:sp>
        <p:nvSpPr>
          <p:cNvPr id="5" name="TextBox 4">
            <a:extLst>
              <a:ext uri="{FF2B5EF4-FFF2-40B4-BE49-F238E27FC236}">
                <a16:creationId xmlns:a16="http://schemas.microsoft.com/office/drawing/2014/main" id="{040163E7-B9DB-F4C7-92BF-C906707BBDEE}"/>
              </a:ext>
            </a:extLst>
          </p:cNvPr>
          <p:cNvSpPr txBox="1"/>
          <p:nvPr/>
        </p:nvSpPr>
        <p:spPr>
          <a:xfrm>
            <a:off x="1410877" y="1859339"/>
            <a:ext cx="8974317" cy="3139321"/>
          </a:xfrm>
          <a:prstGeom prst="rect">
            <a:avLst/>
          </a:prstGeom>
          <a:noFill/>
        </p:spPr>
        <p:txBody>
          <a:bodyPr wrap="square" rtlCol="0">
            <a:spAutoFit/>
          </a:bodyPr>
          <a:lstStyle/>
          <a:p>
            <a:r>
              <a:rPr lang="en-US" dirty="0"/>
              <a:t>    Presently we do not have any separate section for the purpose of the </a:t>
            </a:r>
            <a:r>
              <a:rPr lang="en-US" dirty="0" err="1"/>
              <a:t>cocurriculuar</a:t>
            </a:r>
            <a:r>
              <a:rPr lang="en-US" dirty="0"/>
              <a:t> activities in </a:t>
            </a:r>
            <a:r>
              <a:rPr lang="en-US" dirty="0" err="1"/>
              <a:t>Nie</a:t>
            </a:r>
            <a:r>
              <a:rPr lang="en-US" dirty="0"/>
              <a:t> . All the notifications regarding these events are either sent through </a:t>
            </a:r>
            <a:r>
              <a:rPr lang="en-US" dirty="0" err="1"/>
              <a:t>whatsapp</a:t>
            </a:r>
            <a:r>
              <a:rPr lang="en-US" dirty="0"/>
              <a:t> by several members that do not always reach everybody sometimes these notifications are sent via email thar are often ignored .</a:t>
            </a:r>
          </a:p>
          <a:p>
            <a:r>
              <a:rPr lang="en-US" dirty="0"/>
              <a:t>  </a:t>
            </a:r>
          </a:p>
          <a:p>
            <a:r>
              <a:rPr lang="en-US" dirty="0"/>
              <a:t>   Students who did participate in the events struggle to maintain their academic attendance and are bid to run around the required faculty for their attendance .</a:t>
            </a:r>
          </a:p>
          <a:p>
            <a:r>
              <a:rPr lang="en-US" dirty="0"/>
              <a:t>  </a:t>
            </a:r>
          </a:p>
          <a:p>
            <a:r>
              <a:rPr lang="en-US" dirty="0"/>
              <a:t>   Currently the notifications that are sent to are not being reached by majority of the students . The selective few are the ones who are participating and the else are less aware of the events being held.</a:t>
            </a:r>
            <a:endParaRPr lang="en-IN" dirty="0"/>
          </a:p>
        </p:txBody>
      </p:sp>
    </p:spTree>
    <p:extLst>
      <p:ext uri="{BB962C8B-B14F-4D97-AF65-F5344CB8AC3E}">
        <p14:creationId xmlns:p14="http://schemas.microsoft.com/office/powerpoint/2010/main" val="299967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CBE1A-D585-A3EF-E2C2-FEDE7B29F92E}"/>
              </a:ext>
            </a:extLst>
          </p:cNvPr>
          <p:cNvSpPr>
            <a:spLocks noGrp="1"/>
          </p:cNvSpPr>
          <p:nvPr>
            <p:ph type="title"/>
          </p:nvPr>
        </p:nvSpPr>
        <p:spPr>
          <a:xfrm>
            <a:off x="958867" y="0"/>
            <a:ext cx="10364451" cy="1596177"/>
          </a:xfrm>
        </p:spPr>
        <p:txBody>
          <a:bodyPr>
            <a:normAutofit/>
          </a:bodyPr>
          <a:lstStyle/>
          <a:p>
            <a:r>
              <a:rPr lang="en-US" dirty="0"/>
              <a:t>Proposed system and its advantages</a:t>
            </a:r>
            <a:endParaRPr lang="en-IN" dirty="0"/>
          </a:p>
        </p:txBody>
      </p:sp>
      <p:sp>
        <p:nvSpPr>
          <p:cNvPr id="3" name="Content Placeholder 2">
            <a:extLst>
              <a:ext uri="{FF2B5EF4-FFF2-40B4-BE49-F238E27FC236}">
                <a16:creationId xmlns:a16="http://schemas.microsoft.com/office/drawing/2014/main" id="{9541F512-A487-5C3C-66C3-71FAF3DABED7}"/>
              </a:ext>
            </a:extLst>
          </p:cNvPr>
          <p:cNvSpPr>
            <a:spLocks noGrp="1"/>
          </p:cNvSpPr>
          <p:nvPr>
            <p:ph sz="quarter" idx="13"/>
          </p:nvPr>
        </p:nvSpPr>
        <p:spPr>
          <a:xfrm flipH="1">
            <a:off x="11277599" y="5231876"/>
            <a:ext cx="45719" cy="559323"/>
          </a:xfrm>
        </p:spPr>
        <p:txBody>
          <a:bodyPr/>
          <a:lstStyle/>
          <a:p>
            <a:endParaRPr lang="en-IN" dirty="0"/>
          </a:p>
        </p:txBody>
      </p:sp>
      <p:sp>
        <p:nvSpPr>
          <p:cNvPr id="6" name="TextBox 5">
            <a:extLst>
              <a:ext uri="{FF2B5EF4-FFF2-40B4-BE49-F238E27FC236}">
                <a16:creationId xmlns:a16="http://schemas.microsoft.com/office/drawing/2014/main" id="{4D717C5A-FD08-90A7-2401-307F2C8D0CEF}"/>
              </a:ext>
            </a:extLst>
          </p:cNvPr>
          <p:cNvSpPr txBox="1"/>
          <p:nvPr/>
        </p:nvSpPr>
        <p:spPr>
          <a:xfrm>
            <a:off x="791851" y="1720840"/>
            <a:ext cx="10364451" cy="3416320"/>
          </a:xfrm>
          <a:prstGeom prst="rect">
            <a:avLst/>
          </a:prstGeom>
          <a:noFill/>
        </p:spPr>
        <p:txBody>
          <a:bodyPr wrap="square" rtlCol="0">
            <a:spAutoFit/>
          </a:bodyPr>
          <a:lstStyle/>
          <a:p>
            <a:r>
              <a:rPr lang="en-US" dirty="0"/>
              <a:t>Using this website it provides for all students the platform for </a:t>
            </a:r>
            <a:r>
              <a:rPr lang="en-US" dirty="0" err="1"/>
              <a:t>attandence</a:t>
            </a:r>
            <a:r>
              <a:rPr lang="en-US" dirty="0"/>
              <a:t> and recent sport activities.</a:t>
            </a:r>
          </a:p>
          <a:p>
            <a:r>
              <a:rPr lang="en-US" dirty="0"/>
              <a:t>It provides secure communication between student and the faculties using the login page. Unauthorized access </a:t>
            </a:r>
            <a:r>
              <a:rPr lang="en-IN" dirty="0"/>
              <a:t>not possible.</a:t>
            </a:r>
          </a:p>
          <a:p>
            <a:r>
              <a:rPr lang="en-IN" dirty="0"/>
              <a:t>Students have access to view the recent activities of sports and co-curricular activities. It ensures the security of co-curricular activities.</a:t>
            </a:r>
          </a:p>
          <a:p>
            <a:r>
              <a:rPr lang="en-IN" dirty="0"/>
              <a:t>It is like our </a:t>
            </a:r>
            <a:r>
              <a:rPr lang="en-IN" dirty="0" err="1"/>
              <a:t>contineo</a:t>
            </a:r>
            <a:r>
              <a:rPr lang="en-IN" dirty="0"/>
              <a:t> website. Everyday students can visit this site to get know about what are the recent sport and co-curricular activities.</a:t>
            </a:r>
          </a:p>
          <a:p>
            <a:r>
              <a:rPr lang="en-US" dirty="0"/>
              <a:t>This </a:t>
            </a:r>
            <a:r>
              <a:rPr lang="en-US" dirty="0" err="1"/>
              <a:t>platfrom</a:t>
            </a:r>
            <a:r>
              <a:rPr lang="en-US" dirty="0"/>
              <a:t> provide more insights to </a:t>
            </a:r>
            <a:r>
              <a:rPr lang="en-US" dirty="0" err="1"/>
              <a:t>regarging</a:t>
            </a:r>
            <a:r>
              <a:rPr lang="en-US" dirty="0"/>
              <a:t> co-curricular </a:t>
            </a:r>
            <a:r>
              <a:rPr lang="en-US" dirty="0" err="1"/>
              <a:t>activities.All</a:t>
            </a:r>
            <a:r>
              <a:rPr lang="en-US" dirty="0"/>
              <a:t> students can visit the site if the username and password is </a:t>
            </a:r>
            <a:r>
              <a:rPr lang="en-US" dirty="0" err="1"/>
              <a:t>correct.It</a:t>
            </a:r>
            <a:r>
              <a:rPr lang="en-US" dirty="0"/>
              <a:t> will go the </a:t>
            </a:r>
            <a:r>
              <a:rPr lang="en-US" dirty="0" err="1"/>
              <a:t>attandence</a:t>
            </a:r>
            <a:r>
              <a:rPr lang="en-US" dirty="0"/>
              <a:t> form if we login through the login page and the students who have participated in sports and co-curricular </a:t>
            </a:r>
            <a:r>
              <a:rPr lang="en-US" dirty="0" err="1"/>
              <a:t>activites</a:t>
            </a:r>
            <a:r>
              <a:rPr lang="en-US" dirty="0"/>
              <a:t> can fill this form and it will go to specified </a:t>
            </a:r>
          </a:p>
          <a:p>
            <a:r>
              <a:rPr lang="en-US" dirty="0"/>
              <a:t>faculty through the email, </a:t>
            </a:r>
            <a:r>
              <a:rPr lang="en-US" dirty="0" err="1"/>
              <a:t>whatsapp</a:t>
            </a:r>
            <a:r>
              <a:rPr lang="en-US" dirty="0"/>
              <a:t> and the </a:t>
            </a:r>
            <a:r>
              <a:rPr lang="en-US" dirty="0" err="1"/>
              <a:t>form.They</a:t>
            </a:r>
            <a:r>
              <a:rPr lang="en-US" dirty="0"/>
              <a:t> will verify the document that is sent using the </a:t>
            </a:r>
            <a:r>
              <a:rPr lang="en-US" dirty="0" err="1"/>
              <a:t>attandence</a:t>
            </a:r>
            <a:r>
              <a:rPr lang="en-US" dirty="0"/>
              <a:t> form in this way there is a secure </a:t>
            </a:r>
            <a:r>
              <a:rPr lang="en-US" dirty="0" err="1"/>
              <a:t>communication.It</a:t>
            </a:r>
            <a:r>
              <a:rPr lang="en-US" dirty="0"/>
              <a:t> saves the time for both the students and the faculty.</a:t>
            </a:r>
          </a:p>
        </p:txBody>
      </p:sp>
    </p:spTree>
    <p:extLst>
      <p:ext uri="{BB962C8B-B14F-4D97-AF65-F5344CB8AC3E}">
        <p14:creationId xmlns:p14="http://schemas.microsoft.com/office/powerpoint/2010/main" val="1545674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E4B52-9EB3-FBB4-0929-BA3ACFB5A110}"/>
              </a:ext>
            </a:extLst>
          </p:cNvPr>
          <p:cNvSpPr>
            <a:spLocks noGrp="1"/>
          </p:cNvSpPr>
          <p:nvPr>
            <p:ph type="title"/>
          </p:nvPr>
        </p:nvSpPr>
        <p:spPr>
          <a:xfrm>
            <a:off x="913774" y="-88494"/>
            <a:ext cx="10364451" cy="1596177"/>
          </a:xfrm>
        </p:spPr>
        <p:txBody>
          <a:bodyPr/>
          <a:lstStyle/>
          <a:p>
            <a:r>
              <a:rPr lang="en-US" dirty="0"/>
              <a:t>Literature survey</a:t>
            </a:r>
            <a:endParaRPr lang="en-IN" dirty="0"/>
          </a:p>
        </p:txBody>
      </p:sp>
      <p:graphicFrame>
        <p:nvGraphicFramePr>
          <p:cNvPr id="5" name="Table 5">
            <a:extLst>
              <a:ext uri="{FF2B5EF4-FFF2-40B4-BE49-F238E27FC236}">
                <a16:creationId xmlns:a16="http://schemas.microsoft.com/office/drawing/2014/main" id="{A216EB5B-4577-67F1-36F7-C6565D1C3E1E}"/>
              </a:ext>
            </a:extLst>
          </p:cNvPr>
          <p:cNvGraphicFramePr>
            <a:graphicFrameLocks noGrp="1"/>
          </p:cNvGraphicFramePr>
          <p:nvPr>
            <p:ph sz="quarter" idx="13"/>
            <p:extLst>
              <p:ext uri="{D42A27DB-BD31-4B8C-83A1-F6EECF244321}">
                <p14:modId xmlns:p14="http://schemas.microsoft.com/office/powerpoint/2010/main" val="415652743"/>
              </p:ext>
            </p:extLst>
          </p:nvPr>
        </p:nvGraphicFramePr>
        <p:xfrm>
          <a:off x="893999" y="1243733"/>
          <a:ext cx="10404000" cy="4577080"/>
        </p:xfrm>
        <a:graphic>
          <a:graphicData uri="http://schemas.openxmlformats.org/drawingml/2006/table">
            <a:tbl>
              <a:tblPr firstRow="1" bandRow="1">
                <a:tableStyleId>{5C22544A-7EE6-4342-B048-85BDC9FD1C3A}</a:tableStyleId>
              </a:tblPr>
              <a:tblGrid>
                <a:gridCol w="3744000">
                  <a:extLst>
                    <a:ext uri="{9D8B030D-6E8A-4147-A177-3AD203B41FA5}">
                      <a16:colId xmlns:a16="http://schemas.microsoft.com/office/drawing/2014/main" val="4190973873"/>
                    </a:ext>
                  </a:extLst>
                </a:gridCol>
                <a:gridCol w="2700000">
                  <a:extLst>
                    <a:ext uri="{9D8B030D-6E8A-4147-A177-3AD203B41FA5}">
                      <a16:colId xmlns:a16="http://schemas.microsoft.com/office/drawing/2014/main" val="2162387747"/>
                    </a:ext>
                  </a:extLst>
                </a:gridCol>
                <a:gridCol w="3960000">
                  <a:extLst>
                    <a:ext uri="{9D8B030D-6E8A-4147-A177-3AD203B41FA5}">
                      <a16:colId xmlns:a16="http://schemas.microsoft.com/office/drawing/2014/main" val="4161603963"/>
                    </a:ext>
                  </a:extLst>
                </a:gridCol>
              </a:tblGrid>
              <a:tr h="370840">
                <a:tc>
                  <a:txBody>
                    <a:bodyPr/>
                    <a:lstStyle/>
                    <a:p>
                      <a:r>
                        <a:rPr lang="en-US" dirty="0"/>
                        <a:t>                   TITLE</a:t>
                      </a:r>
                      <a:endParaRPr lang="en-IN" dirty="0"/>
                    </a:p>
                  </a:txBody>
                  <a:tcPr/>
                </a:tc>
                <a:tc>
                  <a:txBody>
                    <a:bodyPr/>
                    <a:lstStyle/>
                    <a:p>
                      <a:r>
                        <a:rPr lang="en-US" dirty="0"/>
                        <a:t>         AUTHOR</a:t>
                      </a:r>
                      <a:endParaRPr lang="en-IN" dirty="0"/>
                    </a:p>
                  </a:txBody>
                  <a:tcPr/>
                </a:tc>
                <a:tc>
                  <a:txBody>
                    <a:bodyPr/>
                    <a:lstStyle/>
                    <a:p>
                      <a:r>
                        <a:rPr lang="en-US" dirty="0"/>
                        <a:t>                  INFEERENCE</a:t>
                      </a:r>
                      <a:endParaRPr lang="en-IN" dirty="0"/>
                    </a:p>
                  </a:txBody>
                  <a:tcPr/>
                </a:tc>
                <a:extLst>
                  <a:ext uri="{0D108BD9-81ED-4DB2-BD59-A6C34878D82A}">
                    <a16:rowId xmlns:a16="http://schemas.microsoft.com/office/drawing/2014/main" val="3331491534"/>
                  </a:ext>
                </a:extLst>
              </a:tr>
              <a:tr h="370840">
                <a:tc>
                  <a:txBody>
                    <a:bodyPr/>
                    <a:lstStyle/>
                    <a:p>
                      <a:r>
                        <a:rPr lang="en-US" dirty="0"/>
                        <a:t>A Review on Web based attendance management</a:t>
                      </a:r>
                      <a:endParaRPr lang="en-IN" dirty="0"/>
                    </a:p>
                  </a:txBody>
                  <a:tcPr/>
                </a:tc>
                <a:tc>
                  <a:txBody>
                    <a:bodyPr/>
                    <a:lstStyle/>
                    <a:p>
                      <a:r>
                        <a:rPr lang="en-US" dirty="0"/>
                        <a:t>Arvind Lal, </a:t>
                      </a:r>
                      <a:r>
                        <a:rPr lang="en-US" dirty="0" err="1"/>
                        <a:t>Chumphlla</a:t>
                      </a:r>
                      <a:r>
                        <a:rPr lang="en-US" dirty="0"/>
                        <a:t> Bhutia, </a:t>
                      </a:r>
                      <a:r>
                        <a:rPr lang="en-US" dirty="0" err="1"/>
                        <a:t>Bidhan</a:t>
                      </a:r>
                      <a:r>
                        <a:rPr lang="en-US" dirty="0"/>
                        <a:t> Pradhan, </a:t>
                      </a:r>
                      <a:r>
                        <a:rPr lang="en-US" dirty="0" err="1"/>
                        <a:t>Monisha</a:t>
                      </a:r>
                      <a:r>
                        <a:rPr lang="en-US" dirty="0"/>
                        <a:t> </a:t>
                      </a:r>
                      <a:r>
                        <a:rPr lang="en-US" dirty="0" err="1"/>
                        <a:t>Limboo</a:t>
                      </a:r>
                      <a:endParaRPr lang="en-IN" dirty="0"/>
                    </a:p>
                  </a:txBody>
                  <a:tcPr/>
                </a:tc>
                <a:tc>
                  <a:txBody>
                    <a:bodyPr/>
                    <a:lstStyle/>
                    <a:p>
                      <a:r>
                        <a:rPr lang="en-US" dirty="0"/>
                        <a:t>The proposed system is web based which will be fully responsive and the user can use it in their mobiles , tablets and desktops.</a:t>
                      </a:r>
                      <a:endParaRPr lang="en-IN" dirty="0"/>
                    </a:p>
                  </a:txBody>
                  <a:tcPr/>
                </a:tc>
                <a:extLst>
                  <a:ext uri="{0D108BD9-81ED-4DB2-BD59-A6C34878D82A}">
                    <a16:rowId xmlns:a16="http://schemas.microsoft.com/office/drawing/2014/main" val="4052996137"/>
                  </a:ext>
                </a:extLst>
              </a:tr>
              <a:tr h="370840">
                <a:tc>
                  <a:txBody>
                    <a:bodyPr/>
                    <a:lstStyle/>
                    <a:p>
                      <a:r>
                        <a:rPr lang="en-US" dirty="0"/>
                        <a:t>Attendance management system using a Mobile device and a Web application</a:t>
                      </a:r>
                      <a:endParaRPr lang="en-IN" dirty="0"/>
                    </a:p>
                  </a:txBody>
                  <a:tcPr/>
                </a:tc>
                <a:tc>
                  <a:txBody>
                    <a:bodyPr/>
                    <a:lstStyle/>
                    <a:p>
                      <a:r>
                        <a:rPr lang="en-US" dirty="0"/>
                        <a:t>Jun Lio</a:t>
                      </a:r>
                      <a:endParaRPr lang="en-IN" dirty="0"/>
                    </a:p>
                  </a:txBody>
                  <a:tcPr/>
                </a:tc>
                <a:tc>
                  <a:txBody>
                    <a:bodyPr/>
                    <a:lstStyle/>
                    <a:p>
                      <a:r>
                        <a:rPr lang="en-US" dirty="0"/>
                        <a:t>In this paper attendance management is done by using both mobile based and web based , the architecture uses Monaca application</a:t>
                      </a:r>
                      <a:endParaRPr lang="en-IN" dirty="0"/>
                    </a:p>
                  </a:txBody>
                  <a:tcPr/>
                </a:tc>
                <a:extLst>
                  <a:ext uri="{0D108BD9-81ED-4DB2-BD59-A6C34878D82A}">
                    <a16:rowId xmlns:a16="http://schemas.microsoft.com/office/drawing/2014/main" val="2752630554"/>
                  </a:ext>
                </a:extLst>
              </a:tr>
              <a:tr h="370840">
                <a:tc>
                  <a:txBody>
                    <a:bodyPr/>
                    <a:lstStyle/>
                    <a:p>
                      <a:r>
                        <a:rPr lang="en-US" dirty="0"/>
                        <a:t>An Interactive Online Training and Placement System</a:t>
                      </a:r>
                      <a:endParaRPr lang="en-IN" dirty="0"/>
                    </a:p>
                  </a:txBody>
                  <a:tcPr/>
                </a:tc>
                <a:tc>
                  <a:txBody>
                    <a:bodyPr/>
                    <a:lstStyle/>
                    <a:p>
                      <a:r>
                        <a:rPr lang="en-US" dirty="0"/>
                        <a:t>Nilesh Rathod, Seema Shah, Kavita </a:t>
                      </a:r>
                      <a:r>
                        <a:rPr lang="en-US" dirty="0" err="1"/>
                        <a:t>Shirsat</a:t>
                      </a:r>
                      <a:endParaRPr lang="en-IN" dirty="0"/>
                    </a:p>
                  </a:txBody>
                  <a:tcPr/>
                </a:tc>
                <a:tc>
                  <a:txBody>
                    <a:bodyPr/>
                    <a:lstStyle/>
                    <a:p>
                      <a:r>
                        <a:rPr lang="en-US" dirty="0"/>
                        <a:t>In this paper an </a:t>
                      </a:r>
                      <a:r>
                        <a:rPr lang="en-US" dirty="0" err="1"/>
                        <a:t>interative</a:t>
                      </a:r>
                      <a:r>
                        <a:rPr lang="en-US" dirty="0"/>
                        <a:t> web based model is presented for the placement related activities of a college.</a:t>
                      </a:r>
                      <a:endParaRPr lang="en-IN" dirty="0"/>
                    </a:p>
                  </a:txBody>
                  <a:tcPr/>
                </a:tc>
                <a:extLst>
                  <a:ext uri="{0D108BD9-81ED-4DB2-BD59-A6C34878D82A}">
                    <a16:rowId xmlns:a16="http://schemas.microsoft.com/office/drawing/2014/main" val="4263056718"/>
                  </a:ext>
                </a:extLst>
              </a:tr>
              <a:tr h="370840">
                <a:tc>
                  <a:txBody>
                    <a:bodyPr/>
                    <a:lstStyle/>
                    <a:p>
                      <a:r>
                        <a:rPr lang="en-US" dirty="0"/>
                        <a:t>Project Management System</a:t>
                      </a:r>
                      <a:endParaRPr lang="en-IN" dirty="0"/>
                    </a:p>
                  </a:txBody>
                  <a:tcPr/>
                </a:tc>
                <a:tc>
                  <a:txBody>
                    <a:bodyPr/>
                    <a:lstStyle/>
                    <a:p>
                      <a:r>
                        <a:rPr lang="en-US" dirty="0"/>
                        <a:t>Haseena V, </a:t>
                      </a:r>
                      <a:r>
                        <a:rPr lang="en-US" dirty="0" err="1"/>
                        <a:t>Shaheer</a:t>
                      </a:r>
                      <a:r>
                        <a:rPr lang="en-US" dirty="0"/>
                        <a:t> K</a:t>
                      </a:r>
                      <a:endParaRPr lang="en-IN" dirty="0"/>
                    </a:p>
                  </a:txBody>
                  <a:tcPr/>
                </a:tc>
                <a:tc>
                  <a:txBody>
                    <a:bodyPr/>
                    <a:lstStyle/>
                    <a:p>
                      <a:r>
                        <a:rPr lang="en-US" dirty="0"/>
                        <a:t>In this paper the project management system based on web application is demonstrated.</a:t>
                      </a:r>
                      <a:endParaRPr lang="en-IN" dirty="0"/>
                    </a:p>
                  </a:txBody>
                  <a:tcPr/>
                </a:tc>
                <a:extLst>
                  <a:ext uri="{0D108BD9-81ED-4DB2-BD59-A6C34878D82A}">
                    <a16:rowId xmlns:a16="http://schemas.microsoft.com/office/drawing/2014/main" val="2156054117"/>
                  </a:ext>
                </a:extLst>
              </a:tr>
            </a:tbl>
          </a:graphicData>
        </a:graphic>
      </p:graphicFrame>
    </p:spTree>
    <p:extLst>
      <p:ext uri="{BB962C8B-B14F-4D97-AF65-F5344CB8AC3E}">
        <p14:creationId xmlns:p14="http://schemas.microsoft.com/office/powerpoint/2010/main" val="1362488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4B8EF-A80B-47CE-4E9B-9FE58C1B2A43}"/>
              </a:ext>
            </a:extLst>
          </p:cNvPr>
          <p:cNvSpPr>
            <a:spLocks noGrp="1"/>
          </p:cNvSpPr>
          <p:nvPr>
            <p:ph type="title"/>
          </p:nvPr>
        </p:nvSpPr>
        <p:spPr>
          <a:xfrm>
            <a:off x="903720" y="-185322"/>
            <a:ext cx="10364451" cy="1596177"/>
          </a:xfrm>
        </p:spPr>
        <p:txBody>
          <a:bodyPr/>
          <a:lstStyle/>
          <a:p>
            <a:r>
              <a:rPr lang="en-US" dirty="0"/>
              <a:t>Literature survey</a:t>
            </a:r>
            <a:endParaRPr lang="en-IN" dirty="0"/>
          </a:p>
        </p:txBody>
      </p:sp>
      <p:graphicFrame>
        <p:nvGraphicFramePr>
          <p:cNvPr id="4" name="Table 4">
            <a:extLst>
              <a:ext uri="{FF2B5EF4-FFF2-40B4-BE49-F238E27FC236}">
                <a16:creationId xmlns:a16="http://schemas.microsoft.com/office/drawing/2014/main" id="{35E0441A-C6A2-78E1-0669-63A5EED106FC}"/>
              </a:ext>
            </a:extLst>
          </p:cNvPr>
          <p:cNvGraphicFramePr>
            <a:graphicFrameLocks noGrp="1"/>
          </p:cNvGraphicFramePr>
          <p:nvPr>
            <p:ph sz="quarter" idx="13"/>
            <p:extLst>
              <p:ext uri="{D42A27DB-BD31-4B8C-83A1-F6EECF244321}">
                <p14:modId xmlns:p14="http://schemas.microsoft.com/office/powerpoint/2010/main" val="125017562"/>
              </p:ext>
            </p:extLst>
          </p:nvPr>
        </p:nvGraphicFramePr>
        <p:xfrm>
          <a:off x="966247" y="1149465"/>
          <a:ext cx="10259504" cy="4297680"/>
        </p:xfrm>
        <a:graphic>
          <a:graphicData uri="http://schemas.openxmlformats.org/drawingml/2006/table">
            <a:tbl>
              <a:tblPr firstRow="1" bandRow="1">
                <a:tableStyleId>{5C22544A-7EE6-4342-B048-85BDC9FD1C3A}</a:tableStyleId>
              </a:tblPr>
              <a:tblGrid>
                <a:gridCol w="3723586">
                  <a:extLst>
                    <a:ext uri="{9D8B030D-6E8A-4147-A177-3AD203B41FA5}">
                      <a16:colId xmlns:a16="http://schemas.microsoft.com/office/drawing/2014/main" val="817251325"/>
                    </a:ext>
                  </a:extLst>
                </a:gridCol>
                <a:gridCol w="2611226">
                  <a:extLst>
                    <a:ext uri="{9D8B030D-6E8A-4147-A177-3AD203B41FA5}">
                      <a16:colId xmlns:a16="http://schemas.microsoft.com/office/drawing/2014/main" val="1283093957"/>
                    </a:ext>
                  </a:extLst>
                </a:gridCol>
                <a:gridCol w="3924692">
                  <a:extLst>
                    <a:ext uri="{9D8B030D-6E8A-4147-A177-3AD203B41FA5}">
                      <a16:colId xmlns:a16="http://schemas.microsoft.com/office/drawing/2014/main" val="2055259171"/>
                    </a:ext>
                  </a:extLst>
                </a:gridCol>
              </a:tblGrid>
              <a:tr h="364908">
                <a:tc>
                  <a:txBody>
                    <a:bodyPr/>
                    <a:lstStyle/>
                    <a:p>
                      <a:r>
                        <a:rPr lang="en-US" dirty="0"/>
                        <a:t>                      TITLE</a:t>
                      </a:r>
                      <a:endParaRPr lang="en-IN" dirty="0"/>
                    </a:p>
                  </a:txBody>
                  <a:tcPr/>
                </a:tc>
                <a:tc>
                  <a:txBody>
                    <a:bodyPr/>
                    <a:lstStyle/>
                    <a:p>
                      <a:r>
                        <a:rPr lang="en-US" dirty="0"/>
                        <a:t>             AUTHOR</a:t>
                      </a:r>
                      <a:endParaRPr lang="en-IN" dirty="0"/>
                    </a:p>
                  </a:txBody>
                  <a:tcPr/>
                </a:tc>
                <a:tc>
                  <a:txBody>
                    <a:bodyPr/>
                    <a:lstStyle/>
                    <a:p>
                      <a:r>
                        <a:rPr lang="en-US" dirty="0"/>
                        <a:t>                  INFERANCE</a:t>
                      </a:r>
                      <a:endParaRPr lang="en-IN" dirty="0"/>
                    </a:p>
                  </a:txBody>
                  <a:tcPr/>
                </a:tc>
                <a:extLst>
                  <a:ext uri="{0D108BD9-81ED-4DB2-BD59-A6C34878D82A}">
                    <a16:rowId xmlns:a16="http://schemas.microsoft.com/office/drawing/2014/main" val="2635524274"/>
                  </a:ext>
                </a:extLst>
              </a:tr>
              <a:tr h="1185952">
                <a:tc>
                  <a:txBody>
                    <a:bodyPr/>
                    <a:lstStyle/>
                    <a:p>
                      <a:r>
                        <a:rPr lang="en-US" dirty="0"/>
                        <a:t>Sports Management platform for       colleges</a:t>
                      </a:r>
                      <a:endParaRPr lang="en-IN" dirty="0"/>
                    </a:p>
                  </a:txBody>
                  <a:tcPr/>
                </a:tc>
                <a:tc>
                  <a:txBody>
                    <a:bodyPr/>
                    <a:lstStyle/>
                    <a:p>
                      <a:r>
                        <a:rPr lang="en-US" dirty="0"/>
                        <a:t>Mrs. </a:t>
                      </a:r>
                      <a:r>
                        <a:rPr lang="en-US" dirty="0" err="1"/>
                        <a:t>Roopalakshmi</a:t>
                      </a:r>
                      <a:r>
                        <a:rPr lang="en-US" dirty="0"/>
                        <a:t> S</a:t>
                      </a:r>
                      <a:endParaRPr lang="en-IN" dirty="0"/>
                    </a:p>
                  </a:txBody>
                  <a:tcPr/>
                </a:tc>
                <a:tc>
                  <a:txBody>
                    <a:bodyPr/>
                    <a:lstStyle/>
                    <a:p>
                      <a:r>
                        <a:rPr lang="en-US" dirty="0"/>
                        <a:t>The application is created as two modules admin and user. This paper provides demonstration for sports event management for colleges.</a:t>
                      </a:r>
                      <a:endParaRPr lang="en-IN" dirty="0"/>
                    </a:p>
                  </a:txBody>
                  <a:tcPr/>
                </a:tc>
                <a:extLst>
                  <a:ext uri="{0D108BD9-81ED-4DB2-BD59-A6C34878D82A}">
                    <a16:rowId xmlns:a16="http://schemas.microsoft.com/office/drawing/2014/main" val="3336641534"/>
                  </a:ext>
                </a:extLst>
              </a:tr>
              <a:tr h="912271">
                <a:tc>
                  <a:txBody>
                    <a:bodyPr/>
                    <a:lstStyle/>
                    <a:p>
                      <a:r>
                        <a:rPr lang="en-US" dirty="0"/>
                        <a:t>Journal of small business management</a:t>
                      </a:r>
                      <a:endParaRPr lang="en-IN" dirty="0"/>
                    </a:p>
                  </a:txBody>
                  <a:tcPr/>
                </a:tc>
                <a:tc>
                  <a:txBody>
                    <a:bodyPr/>
                    <a:lstStyle/>
                    <a:p>
                      <a:r>
                        <a:rPr lang="en-US" dirty="0"/>
                        <a:t>Auger Pat</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Impact of interactivity and design sophistication on performance of websites.</a:t>
                      </a:r>
                      <a:endParaRPr lang="en-IN" dirty="0"/>
                    </a:p>
                  </a:txBody>
                  <a:tcPr/>
                </a:tc>
                <a:extLst>
                  <a:ext uri="{0D108BD9-81ED-4DB2-BD59-A6C34878D82A}">
                    <a16:rowId xmlns:a16="http://schemas.microsoft.com/office/drawing/2014/main" val="2978233637"/>
                  </a:ext>
                </a:extLst>
              </a:tr>
              <a:tr h="912271">
                <a:tc>
                  <a:txBody>
                    <a:bodyPr/>
                    <a:lstStyle/>
                    <a:p>
                      <a:r>
                        <a:rPr lang="en-US" dirty="0"/>
                        <a:t>Design and </a:t>
                      </a:r>
                      <a:r>
                        <a:rPr lang="en-US" dirty="0" err="1"/>
                        <a:t>Implementaion</a:t>
                      </a:r>
                      <a:r>
                        <a:rPr lang="en-US" dirty="0"/>
                        <a:t> of Mobile phones based Attendance marking system</a:t>
                      </a:r>
                      <a:endParaRPr lang="en-IN" dirty="0"/>
                    </a:p>
                  </a:txBody>
                  <a:tcPr/>
                </a:tc>
                <a:tc>
                  <a:txBody>
                    <a:bodyPr/>
                    <a:lstStyle/>
                    <a:p>
                      <a:r>
                        <a:rPr lang="en-US" dirty="0"/>
                        <a:t>Mohammad Ausaf Anwar, </a:t>
                      </a:r>
                      <a:r>
                        <a:rPr lang="en-US" dirty="0" err="1"/>
                        <a:t>Durgaprasa</a:t>
                      </a:r>
                      <a:r>
                        <a:rPr lang="en-US" dirty="0"/>
                        <a:t> </a:t>
                      </a:r>
                      <a:r>
                        <a:rPr lang="en-US" dirty="0" err="1"/>
                        <a:t>Gangodkar</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paper , the architecture and design specifications on an android platform are presented.</a:t>
                      </a:r>
                      <a:endParaRPr lang="en-IN" dirty="0"/>
                    </a:p>
                  </a:txBody>
                  <a:tcPr/>
                </a:tc>
                <a:extLst>
                  <a:ext uri="{0D108BD9-81ED-4DB2-BD59-A6C34878D82A}">
                    <a16:rowId xmlns:a16="http://schemas.microsoft.com/office/drawing/2014/main" val="1195533345"/>
                  </a:ext>
                </a:extLst>
              </a:tr>
              <a:tr h="912271">
                <a:tc>
                  <a:txBody>
                    <a:bodyPr/>
                    <a:lstStyle/>
                    <a:p>
                      <a:r>
                        <a:rPr lang="en-US" dirty="0"/>
                        <a:t>Computers in human </a:t>
                      </a:r>
                      <a:r>
                        <a:rPr lang="en-US" dirty="0" err="1"/>
                        <a:t>behaviour</a:t>
                      </a:r>
                      <a:endParaRPr lang="en-IN" dirty="0"/>
                    </a:p>
                  </a:txBody>
                  <a:tcPr/>
                </a:tc>
                <a:tc>
                  <a:txBody>
                    <a:bodyPr/>
                    <a:lstStyle/>
                    <a:p>
                      <a:r>
                        <a:rPr lang="en-US" dirty="0" err="1"/>
                        <a:t>Braddy</a:t>
                      </a:r>
                      <a:r>
                        <a:rPr lang="en-US" dirty="0"/>
                        <a:t> Phillip W, Meade Adam W, </a:t>
                      </a:r>
                      <a:r>
                        <a:rPr lang="en-US" dirty="0" err="1"/>
                        <a:t>Kroustalis</a:t>
                      </a:r>
                      <a:r>
                        <a:rPr lang="en-US" dirty="0"/>
                        <a:t> Christina M</a:t>
                      </a:r>
                      <a:endParaRPr lang="en-IN" dirty="0"/>
                    </a:p>
                  </a:txBody>
                  <a:tcPr/>
                </a:tc>
                <a:tc>
                  <a:txBody>
                    <a:bodyPr/>
                    <a:lstStyle/>
                    <a:p>
                      <a:r>
                        <a:rPr lang="en-US" dirty="0"/>
                        <a:t>The effects of organizational familiarity, website usability and website attractiveness on viewers.</a:t>
                      </a:r>
                    </a:p>
                  </a:txBody>
                  <a:tcPr/>
                </a:tc>
                <a:extLst>
                  <a:ext uri="{0D108BD9-81ED-4DB2-BD59-A6C34878D82A}">
                    <a16:rowId xmlns:a16="http://schemas.microsoft.com/office/drawing/2014/main" val="3929921851"/>
                  </a:ext>
                </a:extLst>
              </a:tr>
            </a:tbl>
          </a:graphicData>
        </a:graphic>
      </p:graphicFrame>
    </p:spTree>
    <p:extLst>
      <p:ext uri="{BB962C8B-B14F-4D97-AF65-F5344CB8AC3E}">
        <p14:creationId xmlns:p14="http://schemas.microsoft.com/office/powerpoint/2010/main" val="929112150"/>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302</TotalTime>
  <Words>1325</Words>
  <Application>Microsoft Office PowerPoint</Application>
  <PresentationFormat>Widescreen</PresentationFormat>
  <Paragraphs>106</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Times New Roman</vt:lpstr>
      <vt:lpstr>Tw Cen MT</vt:lpstr>
      <vt:lpstr>Droplet</vt:lpstr>
      <vt:lpstr>The National Institute of engineering, Mysuru  - 570008</vt:lpstr>
      <vt:lpstr>Introduction  </vt:lpstr>
      <vt:lpstr>Problem statement</vt:lpstr>
      <vt:lpstr>PowerPoint Presentation</vt:lpstr>
      <vt:lpstr>procedure</vt:lpstr>
      <vt:lpstr>Existing system and its limitations</vt:lpstr>
      <vt:lpstr>Proposed system and its advantages</vt:lpstr>
      <vt:lpstr>Literature survey</vt:lpstr>
      <vt:lpstr>Literature survey</vt:lpstr>
      <vt:lpstr>PowerPoint Presentation</vt:lpstr>
      <vt:lpstr>PowerPoint Presentation</vt:lpstr>
      <vt:lpstr>CONCLUSION AND FUTURE ENHANCEMENTS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National Institute of engineering, Mysuru  - 570008</dc:title>
  <dc:creator>Mohan Kumar</dc:creator>
  <cp:lastModifiedBy>919392422614</cp:lastModifiedBy>
  <cp:revision>6</cp:revision>
  <dcterms:created xsi:type="dcterms:W3CDTF">2023-04-09T14:49:45Z</dcterms:created>
  <dcterms:modified xsi:type="dcterms:W3CDTF">2023-06-16T16:15:01Z</dcterms:modified>
</cp:coreProperties>
</file>

<file path=docProps/thumbnail.jpeg>
</file>